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85" r:id="rId4"/>
    <p:sldId id="286" r:id="rId5"/>
    <p:sldId id="287" r:id="rId6"/>
    <p:sldId id="288" r:id="rId7"/>
    <p:sldId id="284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77" r:id="rId16"/>
    <p:sldId id="282" r:id="rId17"/>
    <p:sldId id="283" r:id="rId18"/>
    <p:sldId id="279" r:id="rId19"/>
    <p:sldId id="281" r:id="rId20"/>
    <p:sldId id="260" r:id="rId21"/>
    <p:sldId id="263" r:id="rId22"/>
    <p:sldId id="274" r:id="rId23"/>
    <p:sldId id="273" r:id="rId24"/>
    <p:sldId id="272" r:id="rId25"/>
    <p:sldId id="265" r:id="rId26"/>
    <p:sldId id="264" r:id="rId27"/>
    <p:sldId id="275" r:id="rId28"/>
    <p:sldId id="276" r:id="rId29"/>
    <p:sldId id="278" r:id="rId30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BEE"/>
    <a:srgbClr val="ED234B"/>
    <a:srgbClr val="7391FF"/>
    <a:srgbClr val="53585F"/>
    <a:srgbClr val="C8D7FF"/>
    <a:srgbClr val="1932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7"/>
    <p:restoredTop sz="94694"/>
  </p:normalViewPr>
  <p:slideViewPr>
    <p:cSldViewPr snapToObjects="1" showGuides="1">
      <p:cViewPr varScale="1">
        <p:scale>
          <a:sx n="63" d="100"/>
          <a:sy n="63" d="100"/>
        </p:scale>
        <p:origin x="730" y="82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06/21/2021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01A22B-B6EB-4F4C-8CA3-539E8DE8A72A}"/>
              </a:ext>
            </a:extLst>
          </p:cNvPr>
          <p:cNvSpPr txBox="1"/>
          <p:nvPr/>
        </p:nvSpPr>
        <p:spPr>
          <a:xfrm>
            <a:off x="14973303" y="2209800"/>
            <a:ext cx="18473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675" dirty="0"/>
          </a:p>
        </p:txBody>
      </p:sp>
      <p:sp>
        <p:nvSpPr>
          <p:cNvPr id="11" name="Shape 213">
            <a:extLst>
              <a:ext uri="{FF2B5EF4-FFF2-40B4-BE49-F238E27FC236}">
                <a16:creationId xmlns:a16="http://schemas.microsoft.com/office/drawing/2014/main" id="{626AA9AC-7F9E-1444-BD29-FDDC51ADB5ED}"/>
              </a:ext>
            </a:extLst>
          </p:cNvPr>
          <p:cNvSpPr/>
          <p:nvPr/>
        </p:nvSpPr>
        <p:spPr>
          <a:xfrm>
            <a:off x="1535535" y="4595664"/>
            <a:ext cx="10160000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7500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파이썬 필수</a:t>
            </a:r>
            <a:endParaRPr lang="en-US" altLang="ko-KR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l">
              <a:defRPr sz="7500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기초 문법 강의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8" name="Shape 214">
            <a:extLst>
              <a:ext uri="{FF2B5EF4-FFF2-40B4-BE49-F238E27FC236}">
                <a16:creationId xmlns:a16="http://schemas.microsoft.com/office/drawing/2014/main" id="{972D64BE-403E-0A4B-83E8-9B4D44CEF869}"/>
              </a:ext>
            </a:extLst>
          </p:cNvPr>
          <p:cNvSpPr/>
          <p:nvPr/>
        </p:nvSpPr>
        <p:spPr>
          <a:xfrm>
            <a:off x="1678038" y="10458400"/>
            <a:ext cx="5052379" cy="931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defTabSz="457200">
              <a:lnSpc>
                <a:spcPct val="150000"/>
              </a:lnSpc>
              <a:defRPr sz="1700" spc="-17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4000" b="1" dirty="0"/>
              <a:t>권기준 </a:t>
            </a:r>
            <a:r>
              <a:rPr lang="en-US" altLang="ko-KR" sz="4000" b="1" dirty="0">
                <a:solidFill>
                  <a:srgbClr val="ED234B"/>
                </a:solidFill>
              </a:rPr>
              <a:t>|   </a:t>
            </a:r>
            <a:r>
              <a:rPr lang="ko-KR" altLang="en-US" sz="4000" b="1" dirty="0">
                <a:solidFill>
                  <a:srgbClr val="ED234B"/>
                </a:solidFill>
              </a:rPr>
              <a:t>강사</a:t>
            </a: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A597B72-D0DE-9F48-9FFB-F70915CE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12" name="그림 11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8AF9FE3A-9015-C945-9E96-16AC48FA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3833813"/>
            <a:ext cx="3025521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2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215C4F-1712-481B-B457-8CCF1431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92" y="0"/>
            <a:ext cx="2071062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3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9697929" y="5857662"/>
            <a:ext cx="4986554" cy="20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</a:rPr>
              <a:t>강의특징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20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C0B0A-4369-4351-BA43-FFEFE44F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6768104" y="4749667"/>
            <a:ext cx="10846205" cy="4216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algn="ctr"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9600" dirty="0">
                <a:solidFill>
                  <a:schemeClr val="accent1"/>
                </a:solidFill>
              </a:rPr>
              <a:t>다양하고</a:t>
            </a:r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재미있는</a:t>
            </a:r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</a:rPr>
              <a:t> 비유와 실습문제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388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0135BB-FF41-4314-B281-755DA5BB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55" y="0"/>
            <a:ext cx="2058730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73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강의 목표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lang="en-US" altLang="ko-KR"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  <a:endParaRPr sz="3200" b="1" dirty="0">
              <a:solidFill>
                <a:srgbClr val="000000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833664"/>
            <a:ext cx="12472144" cy="464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파이썬 필수 기초 문법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자료형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연산자</a:t>
            </a:r>
            <a:r>
              <a:rPr lang="en-US" altLang="ko-KR" dirty="0"/>
              <a:t>, </a:t>
            </a:r>
            <a:r>
              <a:rPr lang="ko-KR" altLang="en-US" dirty="0" err="1"/>
              <a:t>제어문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사용하는 이유</a:t>
            </a:r>
            <a:r>
              <a:rPr lang="en-US" altLang="ko-KR" dirty="0"/>
              <a:t>,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/>
              <a:t>예제 등을 설명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파이썬 웹 개발</a:t>
            </a:r>
            <a:r>
              <a:rPr lang="en-US" altLang="ko-KR" dirty="0"/>
              <a:t>, </a:t>
            </a:r>
            <a:r>
              <a:rPr lang="ko-KR" altLang="en-US" dirty="0" err="1"/>
              <a:t>크롤링을</a:t>
            </a:r>
            <a:r>
              <a:rPr lang="ko-KR" altLang="en-US" dirty="0"/>
              <a:t> 하기위한 선수과정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5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강의 특징</a:t>
            </a:r>
            <a:endParaRPr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833664"/>
            <a:ext cx="14401600" cy="465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프로그램을 처음 공부하는 학생을 대상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지식을 거부감없이 습득하기 위해 커리큘럼 재조정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최대한 알기 쉽게 설명</a:t>
            </a:r>
            <a:endParaRPr lang="en-US" altLang="ko-KR" dirty="0"/>
          </a:p>
          <a:p>
            <a:pPr marL="685800" indent="-685800" defTabSz="4572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dirty="0"/>
              <a:t>다양하고 재미있는 비유와 예제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0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5759992" y="5857662"/>
            <a:ext cx="12862429" cy="20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</a:rPr>
              <a:t>정말 </a:t>
            </a:r>
            <a:r>
              <a:rPr lang="ko-KR" altLang="en-US" sz="9600" dirty="0" err="1">
                <a:solidFill>
                  <a:schemeClr val="bg1">
                    <a:lumMod val="95000"/>
                  </a:schemeClr>
                </a:solidFill>
              </a:rPr>
              <a:t>수고많으셨습니다</a:t>
            </a:r>
            <a:r>
              <a:rPr lang="en-US" altLang="ko-KR" sz="96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9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17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2">
            <a:extLst>
              <a:ext uri="{FF2B5EF4-FFF2-40B4-BE49-F238E27FC236}">
                <a16:creationId xmlns:a16="http://schemas.microsoft.com/office/drawing/2014/main" id="{D6FD72CF-B3D8-0544-9F36-6F484BA902EE}"/>
              </a:ext>
            </a:extLst>
          </p:cNvPr>
          <p:cNvSpPr/>
          <p:nvPr/>
        </p:nvSpPr>
        <p:spPr>
          <a:xfrm>
            <a:off x="3429000" y="633692"/>
            <a:ext cx="17526000" cy="1371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0600"/>
              </a:lnSpc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/>
            <a:r>
              <a:rPr lang="ko-KR" altLang="en-US" dirty="0"/>
              <a:t>아이콘</a:t>
            </a: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A0AE0DD-1ABB-154C-8821-9357D7BE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99" y="3441874"/>
            <a:ext cx="2362200" cy="1828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A6C153-D644-C543-86E0-CBFA3416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31" y="3441874"/>
            <a:ext cx="18288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15D6A4-A5A3-AF43-9BBB-ADC29945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967" y="3441874"/>
            <a:ext cx="1828800" cy="1828800"/>
          </a:xfrm>
          <a:prstGeom prst="rect">
            <a:avLst/>
          </a:prstGeom>
        </p:spPr>
      </p:pic>
      <p:pic>
        <p:nvPicPr>
          <p:cNvPr id="10" name="그림 9" descr="텍스트, 손, 클립아트이(가) 표시된 사진&#10;&#10;자동 생성된 설명">
            <a:extLst>
              <a:ext uri="{FF2B5EF4-FFF2-40B4-BE49-F238E27FC236}">
                <a16:creationId xmlns:a16="http://schemas.microsoft.com/office/drawing/2014/main" id="{81D7888A-869F-6342-9866-DBA034712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9568" y="3327574"/>
            <a:ext cx="2095500" cy="2057400"/>
          </a:xfrm>
          <a:prstGeom prst="rect">
            <a:avLst/>
          </a:prstGeom>
        </p:spPr>
      </p:pic>
      <p:pic>
        <p:nvPicPr>
          <p:cNvPr id="12" name="그림 11" descr="텍스트, 표지판, 거리, 클립아트이(가) 표시된 사진&#10;&#10;자동 생성된 설명">
            <a:extLst>
              <a:ext uri="{FF2B5EF4-FFF2-40B4-BE49-F238E27FC236}">
                <a16:creationId xmlns:a16="http://schemas.microsoft.com/office/drawing/2014/main" id="{903A224D-3429-A74E-B971-379ABB932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0572" y="3499024"/>
            <a:ext cx="1854200" cy="1714500"/>
          </a:xfrm>
          <a:prstGeom prst="rect">
            <a:avLst/>
          </a:prstGeom>
        </p:spPr>
      </p:pic>
      <p:pic>
        <p:nvPicPr>
          <p:cNvPr id="14" name="그림 13" descr="텍스트, 플레이트, 접시이(가) 표시된 사진&#10;&#10;자동 생성된 설명">
            <a:extLst>
              <a:ext uri="{FF2B5EF4-FFF2-40B4-BE49-F238E27FC236}">
                <a16:creationId xmlns:a16="http://schemas.microsoft.com/office/drawing/2014/main" id="{2EE7DAFE-D6B5-014A-B230-953E42F7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7664" y="3473624"/>
            <a:ext cx="1676400" cy="1765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D6C0C3-657A-7546-BDD3-4A74D5807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9472" y="3384724"/>
            <a:ext cx="1409700" cy="1854200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50B54F84-659D-E14C-9E4A-61C13B2396DB}"/>
              </a:ext>
            </a:extLst>
          </p:cNvPr>
          <p:cNvGrpSpPr/>
          <p:nvPr/>
        </p:nvGrpSpPr>
        <p:grpSpPr>
          <a:xfrm>
            <a:off x="4256379" y="6160602"/>
            <a:ext cx="14203839" cy="2126644"/>
            <a:chOff x="10369719" y="6146800"/>
            <a:chExt cx="9500199" cy="14224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70DFB3B-86E0-B243-B9F6-2C266194B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9719" y="6203950"/>
              <a:ext cx="1092200" cy="13081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9973993-093E-6949-92DB-DE244659F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910668" y="6292850"/>
              <a:ext cx="1879600" cy="1130300"/>
            </a:xfrm>
            <a:prstGeom prst="rect">
              <a:avLst/>
            </a:prstGeom>
          </p:spPr>
        </p:pic>
        <p:pic>
          <p:nvPicPr>
            <p:cNvPr id="40" name="그림 39" descr="시계이(가) 표시된 사진&#10;&#10;자동 생성된 설명">
              <a:extLst>
                <a:ext uri="{FF2B5EF4-FFF2-40B4-BE49-F238E27FC236}">
                  <a16:creationId xmlns:a16="http://schemas.microsoft.com/office/drawing/2014/main" id="{94F17DC2-1267-D847-8BB3-3BEE9ACF2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256469" y="6203950"/>
              <a:ext cx="1168400" cy="13081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2EAF11F-BD9C-8948-850F-01CC70AF8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682332" y="6318250"/>
              <a:ext cx="1244600" cy="10795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0B0B06F-0A71-294A-BEFB-1A1B09940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40094" y="6267450"/>
              <a:ext cx="1333500" cy="1181100"/>
            </a:xfrm>
            <a:prstGeom prst="rect">
              <a:avLst/>
            </a:prstGeom>
          </p:spPr>
        </p:pic>
        <p:pic>
          <p:nvPicPr>
            <p:cNvPr id="46" name="그림 45" descr="건물, 창문이(가) 표시된 사진&#10;&#10;자동 생성된 설명">
              <a:extLst>
                <a:ext uri="{FF2B5EF4-FFF2-40B4-BE49-F238E27FC236}">
                  <a16:creationId xmlns:a16="http://schemas.microsoft.com/office/drawing/2014/main" id="{25523BD5-98B0-8B40-9454-CC5C434B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599918" y="6146800"/>
              <a:ext cx="1270000" cy="1422400"/>
            </a:xfrm>
            <a:prstGeom prst="rect">
              <a:avLst/>
            </a:prstGeom>
          </p:spPr>
        </p:pic>
      </p:grpSp>
      <p:pic>
        <p:nvPicPr>
          <p:cNvPr id="48" name="그림 4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35FB73C-6F27-4D4A-A605-C4A1A125E6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46298" y="9522081"/>
            <a:ext cx="1723612" cy="1723612"/>
          </a:xfrm>
          <a:prstGeom prst="rect">
            <a:avLst/>
          </a:prstGeom>
        </p:spPr>
      </p:pic>
      <p:pic>
        <p:nvPicPr>
          <p:cNvPr id="50" name="그림 4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90E8462-D494-204C-B233-DE9122B2D6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5098" y="9196276"/>
            <a:ext cx="1681573" cy="237522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3E9DB7E-4C72-5A47-8061-B8B8C292F0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6761" y="9511571"/>
            <a:ext cx="1723612" cy="174463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6F7A434-DD8D-6B42-A9A9-DD5F0EE946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32296" y="9395963"/>
            <a:ext cx="1975848" cy="1975848"/>
          </a:xfrm>
          <a:prstGeom prst="rect">
            <a:avLst/>
          </a:prstGeom>
        </p:spPr>
      </p:pic>
      <p:pic>
        <p:nvPicPr>
          <p:cNvPr id="56" name="그림 5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AF48A832-0911-F047-B68F-92B265F728A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96695" y="9561816"/>
            <a:ext cx="4549794" cy="1651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35C63C5-401C-1F41-97BF-1EC4E5B35BD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598412" y="9511571"/>
            <a:ext cx="1723612" cy="174463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C375D88-4DE5-9C4C-B5A9-7CEBC42AC0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460218" y="3473624"/>
            <a:ext cx="1874080" cy="1756950"/>
          </a:xfrm>
          <a:prstGeom prst="rect">
            <a:avLst/>
          </a:prstGeom>
        </p:spPr>
      </p:pic>
      <p:pic>
        <p:nvPicPr>
          <p:cNvPr id="68" name="그림 67" descr="텍스트, 실외, 표지판, 파란색이(가) 표시된 사진&#10;&#10;자동 생성된 설명">
            <a:extLst>
              <a:ext uri="{FF2B5EF4-FFF2-40B4-BE49-F238E27FC236}">
                <a16:creationId xmlns:a16="http://schemas.microsoft.com/office/drawing/2014/main" id="{399DDE4A-C3C9-D340-9832-96D7B42AB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749744" y="3461078"/>
            <a:ext cx="1843662" cy="17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43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2">
            <a:extLst>
              <a:ext uri="{FF2B5EF4-FFF2-40B4-BE49-F238E27FC236}">
                <a16:creationId xmlns:a16="http://schemas.microsoft.com/office/drawing/2014/main" id="{D6FD72CF-B3D8-0544-9F36-6F484BA902EE}"/>
              </a:ext>
            </a:extLst>
          </p:cNvPr>
          <p:cNvSpPr/>
          <p:nvPr/>
        </p:nvSpPr>
        <p:spPr>
          <a:xfrm>
            <a:off x="3429000" y="633692"/>
            <a:ext cx="17526000" cy="1371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0600"/>
              </a:lnSpc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/>
            <a:r>
              <a:rPr lang="ko-KR" altLang="en-US" dirty="0" err="1"/>
              <a:t>인포그래픽</a:t>
            </a:r>
            <a:endParaRPr dirty="0"/>
          </a:p>
        </p:txBody>
      </p:sp>
      <p:sp>
        <p:nvSpPr>
          <p:cNvPr id="5" name="Shape 177">
            <a:extLst>
              <a:ext uri="{FF2B5EF4-FFF2-40B4-BE49-F238E27FC236}">
                <a16:creationId xmlns:a16="http://schemas.microsoft.com/office/drawing/2014/main" id="{D770B003-52F8-AF4D-A59C-52E56789C757}"/>
              </a:ext>
            </a:extLst>
          </p:cNvPr>
          <p:cNvSpPr/>
          <p:nvPr/>
        </p:nvSpPr>
        <p:spPr>
          <a:xfrm>
            <a:off x="7401051" y="6827335"/>
            <a:ext cx="3198153" cy="2512492"/>
          </a:xfrm>
          <a:prstGeom prst="rect">
            <a:avLst/>
          </a:prstGeom>
          <a:solidFill>
            <a:srgbClr val="7391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  <p:sp>
        <p:nvSpPr>
          <p:cNvPr id="6" name="Shape 178">
            <a:extLst>
              <a:ext uri="{FF2B5EF4-FFF2-40B4-BE49-F238E27FC236}">
                <a16:creationId xmlns:a16="http://schemas.microsoft.com/office/drawing/2014/main" id="{FB680C74-EACE-974F-9E2B-9A25DBCFE1F5}"/>
              </a:ext>
            </a:extLst>
          </p:cNvPr>
          <p:cNvSpPr/>
          <p:nvPr/>
        </p:nvSpPr>
        <p:spPr>
          <a:xfrm>
            <a:off x="4206602" y="6827335"/>
            <a:ext cx="3198153" cy="2512492"/>
          </a:xfrm>
          <a:prstGeom prst="rect">
            <a:avLst/>
          </a:prstGeom>
          <a:solidFill>
            <a:srgbClr val="ABB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  <p:sp>
        <p:nvSpPr>
          <p:cNvPr id="7" name="Shape 179">
            <a:extLst>
              <a:ext uri="{FF2B5EF4-FFF2-40B4-BE49-F238E27FC236}">
                <a16:creationId xmlns:a16="http://schemas.microsoft.com/office/drawing/2014/main" id="{4F0D91C9-5013-4E41-880F-0111174EF07B}"/>
              </a:ext>
            </a:extLst>
          </p:cNvPr>
          <p:cNvSpPr/>
          <p:nvPr/>
        </p:nvSpPr>
        <p:spPr>
          <a:xfrm rot="5400000">
            <a:off x="6381214" y="7833430"/>
            <a:ext cx="2512492" cy="47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BB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  <p:sp>
        <p:nvSpPr>
          <p:cNvPr id="8" name="Shape 180">
            <a:extLst>
              <a:ext uri="{FF2B5EF4-FFF2-40B4-BE49-F238E27FC236}">
                <a16:creationId xmlns:a16="http://schemas.microsoft.com/office/drawing/2014/main" id="{F4127222-5A9C-B84C-81E7-A0182BA8ACB4}"/>
              </a:ext>
            </a:extLst>
          </p:cNvPr>
          <p:cNvSpPr/>
          <p:nvPr/>
        </p:nvSpPr>
        <p:spPr>
          <a:xfrm>
            <a:off x="1008503" y="6827335"/>
            <a:ext cx="3198153" cy="2512492"/>
          </a:xfrm>
          <a:prstGeom prst="rect">
            <a:avLst/>
          </a:prstGeom>
          <a:solidFill>
            <a:srgbClr val="C8D7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8CEA1A30-A7B8-E049-BEDA-9EFD2D516057}"/>
              </a:ext>
            </a:extLst>
          </p:cNvPr>
          <p:cNvSpPr/>
          <p:nvPr/>
        </p:nvSpPr>
        <p:spPr>
          <a:xfrm rot="5400000">
            <a:off x="3189709" y="7833430"/>
            <a:ext cx="2512492" cy="47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D7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  <p:sp>
        <p:nvSpPr>
          <p:cNvPr id="10" name="Shape 183">
            <a:extLst>
              <a:ext uri="{FF2B5EF4-FFF2-40B4-BE49-F238E27FC236}">
                <a16:creationId xmlns:a16="http://schemas.microsoft.com/office/drawing/2014/main" id="{2052DC38-F020-AB48-AD9D-3C5567627184}"/>
              </a:ext>
            </a:extLst>
          </p:cNvPr>
          <p:cNvSpPr/>
          <p:nvPr/>
        </p:nvSpPr>
        <p:spPr>
          <a:xfrm>
            <a:off x="11584587" y="6195248"/>
            <a:ext cx="3559819" cy="725061"/>
          </a:xfrm>
          <a:prstGeom prst="roundRect">
            <a:avLst>
              <a:gd name="adj" fmla="val 1636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Shape 184">
            <a:extLst>
              <a:ext uri="{FF2B5EF4-FFF2-40B4-BE49-F238E27FC236}">
                <a16:creationId xmlns:a16="http://schemas.microsoft.com/office/drawing/2014/main" id="{9F824E69-3E37-EE40-A93C-343595AB1D0A}"/>
              </a:ext>
            </a:extLst>
          </p:cNvPr>
          <p:cNvSpPr/>
          <p:nvPr/>
        </p:nvSpPr>
        <p:spPr>
          <a:xfrm>
            <a:off x="16805653" y="6195248"/>
            <a:ext cx="4746425" cy="725061"/>
          </a:xfrm>
          <a:prstGeom prst="roundRect">
            <a:avLst>
              <a:gd name="adj" fmla="val 16366"/>
            </a:avLst>
          </a:prstGeom>
          <a:solidFill>
            <a:srgbClr val="739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2" name="Shape 185">
            <a:extLst>
              <a:ext uri="{FF2B5EF4-FFF2-40B4-BE49-F238E27FC236}">
                <a16:creationId xmlns:a16="http://schemas.microsoft.com/office/drawing/2014/main" id="{1A77ACFE-60E6-6D49-8028-2AE26DD64604}"/>
              </a:ext>
            </a:extLst>
          </p:cNvPr>
          <p:cNvSpPr/>
          <p:nvPr/>
        </p:nvSpPr>
        <p:spPr>
          <a:xfrm>
            <a:off x="11584587" y="7207819"/>
            <a:ext cx="3559819" cy="725061"/>
          </a:xfrm>
          <a:prstGeom prst="roundRect">
            <a:avLst>
              <a:gd name="adj" fmla="val 1636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3" name="Shape 186">
            <a:extLst>
              <a:ext uri="{FF2B5EF4-FFF2-40B4-BE49-F238E27FC236}">
                <a16:creationId xmlns:a16="http://schemas.microsoft.com/office/drawing/2014/main" id="{0BFA1E17-2B86-4545-8876-8257702AF904}"/>
              </a:ext>
            </a:extLst>
          </p:cNvPr>
          <p:cNvSpPr/>
          <p:nvPr/>
        </p:nvSpPr>
        <p:spPr>
          <a:xfrm>
            <a:off x="16805653" y="7207819"/>
            <a:ext cx="4746425" cy="725061"/>
          </a:xfrm>
          <a:prstGeom prst="roundRect">
            <a:avLst>
              <a:gd name="adj" fmla="val 16366"/>
            </a:avLst>
          </a:prstGeom>
          <a:solidFill>
            <a:srgbClr val="739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" name="Shape 187">
            <a:extLst>
              <a:ext uri="{FF2B5EF4-FFF2-40B4-BE49-F238E27FC236}">
                <a16:creationId xmlns:a16="http://schemas.microsoft.com/office/drawing/2014/main" id="{C03297C0-A2C9-7749-9568-1BF6A189FD28}"/>
              </a:ext>
            </a:extLst>
          </p:cNvPr>
          <p:cNvSpPr/>
          <p:nvPr/>
        </p:nvSpPr>
        <p:spPr>
          <a:xfrm>
            <a:off x="11584587" y="8220389"/>
            <a:ext cx="3559819" cy="725061"/>
          </a:xfrm>
          <a:prstGeom prst="roundRect">
            <a:avLst>
              <a:gd name="adj" fmla="val 1636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188">
            <a:extLst>
              <a:ext uri="{FF2B5EF4-FFF2-40B4-BE49-F238E27FC236}">
                <a16:creationId xmlns:a16="http://schemas.microsoft.com/office/drawing/2014/main" id="{DA168569-CD23-154D-B08A-771D32F400D9}"/>
              </a:ext>
            </a:extLst>
          </p:cNvPr>
          <p:cNvSpPr/>
          <p:nvPr/>
        </p:nvSpPr>
        <p:spPr>
          <a:xfrm>
            <a:off x="16805653" y="8220389"/>
            <a:ext cx="4746425" cy="725061"/>
          </a:xfrm>
          <a:prstGeom prst="roundRect">
            <a:avLst>
              <a:gd name="adj" fmla="val 16366"/>
            </a:avLst>
          </a:prstGeom>
          <a:solidFill>
            <a:srgbClr val="739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6" name="Shape 189">
            <a:extLst>
              <a:ext uri="{FF2B5EF4-FFF2-40B4-BE49-F238E27FC236}">
                <a16:creationId xmlns:a16="http://schemas.microsoft.com/office/drawing/2014/main" id="{5F292858-0E28-D249-9C22-13A0F3786DAE}"/>
              </a:ext>
            </a:extLst>
          </p:cNvPr>
          <p:cNvSpPr/>
          <p:nvPr/>
        </p:nvSpPr>
        <p:spPr>
          <a:xfrm>
            <a:off x="11584587" y="9232960"/>
            <a:ext cx="3559819" cy="725061"/>
          </a:xfrm>
          <a:prstGeom prst="roundRect">
            <a:avLst>
              <a:gd name="adj" fmla="val 1636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7" name="Shape 190">
            <a:extLst>
              <a:ext uri="{FF2B5EF4-FFF2-40B4-BE49-F238E27FC236}">
                <a16:creationId xmlns:a16="http://schemas.microsoft.com/office/drawing/2014/main" id="{D50F9098-15FD-DA45-AB75-B8BA22701773}"/>
              </a:ext>
            </a:extLst>
          </p:cNvPr>
          <p:cNvSpPr/>
          <p:nvPr/>
        </p:nvSpPr>
        <p:spPr>
          <a:xfrm>
            <a:off x="16805653" y="9232960"/>
            <a:ext cx="4746425" cy="725061"/>
          </a:xfrm>
          <a:prstGeom prst="roundRect">
            <a:avLst>
              <a:gd name="adj" fmla="val 16366"/>
            </a:avLst>
          </a:prstGeom>
          <a:solidFill>
            <a:srgbClr val="739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C585785-3ADE-E54E-B19C-75F9C33EC1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293" y="6407866"/>
            <a:ext cx="1645642" cy="299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01BD91-28B1-FC42-AA83-6C57D6C181C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293" y="7420437"/>
            <a:ext cx="1645642" cy="299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63D2EF-7A0E-2C4B-9508-C193DF4DC3D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293" y="8433007"/>
            <a:ext cx="1645642" cy="299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78E1CF-097B-7341-BFF4-748B02885A4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293" y="9445578"/>
            <a:ext cx="1645642" cy="299399"/>
          </a:xfrm>
          <a:prstGeom prst="rect">
            <a:avLst/>
          </a:prstGeom>
        </p:spPr>
      </p:pic>
      <p:sp>
        <p:nvSpPr>
          <p:cNvPr id="23" name="Shape 199">
            <a:extLst>
              <a:ext uri="{FF2B5EF4-FFF2-40B4-BE49-F238E27FC236}">
                <a16:creationId xmlns:a16="http://schemas.microsoft.com/office/drawing/2014/main" id="{EB717C89-8C7B-DF49-BC1F-7701825EDBE4}"/>
              </a:ext>
            </a:extLst>
          </p:cNvPr>
          <p:cNvSpPr/>
          <p:nvPr/>
        </p:nvSpPr>
        <p:spPr>
          <a:xfrm>
            <a:off x="8488116" y="10815875"/>
            <a:ext cx="2009563" cy="2009564"/>
          </a:xfrm>
          <a:prstGeom prst="ellipse">
            <a:avLst/>
          </a:prstGeom>
          <a:solidFill>
            <a:srgbClr val="C8D7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200">
            <a:extLst>
              <a:ext uri="{FF2B5EF4-FFF2-40B4-BE49-F238E27FC236}">
                <a16:creationId xmlns:a16="http://schemas.microsoft.com/office/drawing/2014/main" id="{5469E759-239C-A243-AACC-F4CFB00A3DA7}"/>
              </a:ext>
            </a:extLst>
          </p:cNvPr>
          <p:cNvSpPr/>
          <p:nvPr/>
        </p:nvSpPr>
        <p:spPr>
          <a:xfrm>
            <a:off x="6676197" y="10815875"/>
            <a:ext cx="2009563" cy="2009564"/>
          </a:xfrm>
          <a:prstGeom prst="ellipse">
            <a:avLst/>
          </a:prstGeom>
          <a:solidFill>
            <a:srgbClr val="C8D7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201">
            <a:extLst>
              <a:ext uri="{FF2B5EF4-FFF2-40B4-BE49-F238E27FC236}">
                <a16:creationId xmlns:a16="http://schemas.microsoft.com/office/drawing/2014/main" id="{631F3A29-0B9D-9C42-9406-A5F0FA85B683}"/>
              </a:ext>
            </a:extLst>
          </p:cNvPr>
          <p:cNvSpPr/>
          <p:nvPr/>
        </p:nvSpPr>
        <p:spPr>
          <a:xfrm>
            <a:off x="4799072" y="10815875"/>
            <a:ext cx="2009563" cy="2009564"/>
          </a:xfrm>
          <a:prstGeom prst="ellipse">
            <a:avLst/>
          </a:prstGeom>
          <a:solidFill>
            <a:srgbClr val="C8D7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 202">
            <a:extLst>
              <a:ext uri="{FF2B5EF4-FFF2-40B4-BE49-F238E27FC236}">
                <a16:creationId xmlns:a16="http://schemas.microsoft.com/office/drawing/2014/main" id="{08C160E9-FB0C-A341-B24D-46BA8D1C8A1F}"/>
              </a:ext>
            </a:extLst>
          </p:cNvPr>
          <p:cNvSpPr/>
          <p:nvPr/>
        </p:nvSpPr>
        <p:spPr>
          <a:xfrm>
            <a:off x="2967457" y="10815875"/>
            <a:ext cx="2009563" cy="2009564"/>
          </a:xfrm>
          <a:prstGeom prst="ellipse">
            <a:avLst/>
          </a:prstGeom>
          <a:solidFill>
            <a:srgbClr val="C8D7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03">
            <a:extLst>
              <a:ext uri="{FF2B5EF4-FFF2-40B4-BE49-F238E27FC236}">
                <a16:creationId xmlns:a16="http://schemas.microsoft.com/office/drawing/2014/main" id="{0FC8D49D-B0FC-0545-ADD3-E15073D74331}"/>
              </a:ext>
            </a:extLst>
          </p:cNvPr>
          <p:cNvSpPr/>
          <p:nvPr/>
        </p:nvSpPr>
        <p:spPr>
          <a:xfrm>
            <a:off x="1110028" y="10815875"/>
            <a:ext cx="2009563" cy="2009564"/>
          </a:xfrm>
          <a:prstGeom prst="ellipse">
            <a:avLst/>
          </a:prstGeom>
          <a:solidFill>
            <a:srgbClr val="C8D7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pasted-image.pdf">
            <a:extLst>
              <a:ext uri="{FF2B5EF4-FFF2-40B4-BE49-F238E27FC236}">
                <a16:creationId xmlns:a16="http://schemas.microsoft.com/office/drawing/2014/main" id="{0A898AEA-CD5B-2747-9DC4-A1F79834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2961" y="11634253"/>
            <a:ext cx="1023616" cy="7099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" name="pasted-image.pdf">
            <a:extLst>
              <a:ext uri="{FF2B5EF4-FFF2-40B4-BE49-F238E27FC236}">
                <a16:creationId xmlns:a16="http://schemas.microsoft.com/office/drawing/2014/main" id="{8B8D388F-F569-704E-8E9C-ABE54DD4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801" y="11462376"/>
            <a:ext cx="972065" cy="8338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0" name="pasted-image.pdf">
            <a:extLst>
              <a:ext uri="{FF2B5EF4-FFF2-40B4-BE49-F238E27FC236}">
                <a16:creationId xmlns:a16="http://schemas.microsoft.com/office/drawing/2014/main" id="{5687ADA8-AC82-D641-8B1B-5EC6900AC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333" y="11470369"/>
            <a:ext cx="972065" cy="7078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1" name="pasted-image.pdf">
            <a:extLst>
              <a:ext uri="{FF2B5EF4-FFF2-40B4-BE49-F238E27FC236}">
                <a16:creationId xmlns:a16="http://schemas.microsoft.com/office/drawing/2014/main" id="{9B8367DB-7D7B-8843-B444-760ACBC9D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499" y="11194514"/>
            <a:ext cx="818797" cy="11496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2EE47E12-E052-7547-A899-749F47640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537" y="11421748"/>
            <a:ext cx="601529" cy="10250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4" name="pasted-image.pdf">
            <a:extLst>
              <a:ext uri="{FF2B5EF4-FFF2-40B4-BE49-F238E27FC236}">
                <a16:creationId xmlns:a16="http://schemas.microsoft.com/office/drawing/2014/main" id="{89BCA2A7-1FCC-A243-BC72-AA718F940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1348" y="3002847"/>
            <a:ext cx="2518169" cy="25181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5" name="pasted-image.pdf">
            <a:extLst>
              <a:ext uri="{FF2B5EF4-FFF2-40B4-BE49-F238E27FC236}">
                <a16:creationId xmlns:a16="http://schemas.microsoft.com/office/drawing/2014/main" id="{A907E8D4-87D6-2D47-ADB8-171CD786A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51017" y="3485958"/>
            <a:ext cx="1579497" cy="20432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6" name="pasted-image.pdf">
            <a:extLst>
              <a:ext uri="{FF2B5EF4-FFF2-40B4-BE49-F238E27FC236}">
                <a16:creationId xmlns:a16="http://schemas.microsoft.com/office/drawing/2014/main" id="{B769B581-AFC8-244E-8236-25A582CFB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797" y="3485957"/>
            <a:ext cx="1199052" cy="204327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7" name="pasted-image.pdf">
            <a:extLst>
              <a:ext uri="{FF2B5EF4-FFF2-40B4-BE49-F238E27FC236}">
                <a16:creationId xmlns:a16="http://schemas.microsoft.com/office/drawing/2014/main" id="{A0D0738E-466C-7F4A-9B8A-602C0520A6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41351" y="3773042"/>
            <a:ext cx="2118048" cy="14689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>
            <a:extLst>
              <a:ext uri="{FF2B5EF4-FFF2-40B4-BE49-F238E27FC236}">
                <a16:creationId xmlns:a16="http://schemas.microsoft.com/office/drawing/2014/main" id="{F7B35CE6-5A7D-2B4A-90F4-1615FEBE0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53111" y="3773125"/>
            <a:ext cx="2518169" cy="14689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asted-image.pdf">
            <a:extLst>
              <a:ext uri="{FF2B5EF4-FFF2-40B4-BE49-F238E27FC236}">
                <a16:creationId xmlns:a16="http://schemas.microsoft.com/office/drawing/2014/main" id="{58B5E2BF-126F-854D-9759-B8595CC605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59382" y="3481487"/>
            <a:ext cx="2043272" cy="204327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0" name="pasted-image.pdf">
            <a:extLst>
              <a:ext uri="{FF2B5EF4-FFF2-40B4-BE49-F238E27FC236}">
                <a16:creationId xmlns:a16="http://schemas.microsoft.com/office/drawing/2014/main" id="{DB5B9CAC-3574-ED43-BE1A-F628C2303C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38402" y="3639714"/>
            <a:ext cx="1735758" cy="17357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647300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9">
            <a:extLst>
              <a:ext uri="{FF2B5EF4-FFF2-40B4-BE49-F238E27FC236}">
                <a16:creationId xmlns:a16="http://schemas.microsoft.com/office/drawing/2014/main" id="{D1DA626E-FE1D-3748-8C05-FF0A3F27A833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Chapter 01.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강의소개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01.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강의소개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C1876509-6B89-0241-B5AC-8FBEDEDE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3519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커리큘럼에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맞는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강의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제목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커리큘럼에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맞는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클립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제목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7F0A6EB7-A532-2A46-B722-298D7A47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FB2B4-24E4-E844-8A78-715466700218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6E3725-5BFE-C64A-873B-075F2DAE8D41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4B888-BC69-8A4B-969B-8F6B33DB8531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14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374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Google Analytics (GA)</a:t>
            </a:r>
            <a:endParaRPr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dirty="0">
                <a:solidFill>
                  <a:schemeClr val="bg1"/>
                </a:solidFill>
              </a:rPr>
              <a:t>① Fundamentals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E5B123-0287-7E47-AB0F-EC4DA95E944D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EE0C1D-5504-9243-945F-A12D7ED53009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0585ADD-2A7C-B54F-B5C2-FD68C5F7DB58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590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커리큘럼에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맞는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강의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제목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커리큘럼에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맞는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클립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제목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025777-0D0B-5942-B8E7-95AF3296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71A863-1B14-B848-ACC7-6009DD801127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722EBE-C407-EF4A-A7AC-722787F91826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506F0B-1281-2A40-BC6D-C5DBCB6B0167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500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커리큘럼에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맞는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강의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제목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커리큘럼에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맞는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클립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제목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39319-AC48-A94C-AE92-228E87E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69BB3E-AC1A-8C46-87F9-549FA4028CB1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86F4D2-95C2-D84F-B5CA-A333EFA5319B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8DF08B-16D4-8649-B1ED-EE820A61C9EA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271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커리큘럼에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맞는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강의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제목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5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커리큘럼에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맞는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클립</a:t>
            </a:r>
            <a:r>
              <a:rPr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제목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79D01F-59AF-F04F-AACD-AAEE7260BCA9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E8053-B060-C04C-8399-3B97B1A8879F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4FCB04-AA91-684A-AEB6-65B0FA56C4C9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dirty="0"/>
              <a:t>Google Analytics</a:t>
            </a:r>
            <a:endParaRPr lang="en-US" altLang="ko-KR" dirty="0"/>
          </a:p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보고서 흐름</a:t>
            </a:r>
            <a:endParaRPr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맞춤 보고서 및</a:t>
            </a:r>
            <a:endParaRPr lang="en-US" altLang="ko-KR" dirty="0"/>
          </a:p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세그먼트 활용</a:t>
            </a:r>
            <a:endParaRPr dirty="0"/>
          </a:p>
        </p:txBody>
      </p:sp>
      <p:sp>
        <p:nvSpPr>
          <p:cNvPr id="46" name="Shape 439">
            <a:extLst>
              <a:ext uri="{FF2B5EF4-FFF2-40B4-BE49-F238E27FC236}">
                <a16:creationId xmlns:a16="http://schemas.microsoft.com/office/drawing/2014/main" id="{85F24FB1-5E05-4A43-85D2-411AEC55C90F}"/>
              </a:ext>
            </a:extLst>
          </p:cNvPr>
          <p:cNvSpPr/>
          <p:nvPr/>
        </p:nvSpPr>
        <p:spPr>
          <a:xfrm>
            <a:off x="2943583" y="6509589"/>
            <a:ext cx="474027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ctr" defTabSz="457200">
              <a:spcBef>
                <a:spcPts val="1200"/>
              </a:spcBef>
              <a:defRPr sz="3500" spc="-35">
                <a:solidFill>
                  <a:srgbClr val="7391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dirty="0"/>
              <a:t>Audience</a:t>
            </a:r>
          </a:p>
          <a:p>
            <a:pPr algn="ctr" defTabSz="457200">
              <a:spcBef>
                <a:spcPts val="1200"/>
              </a:spcBef>
              <a:defRPr sz="4500" spc="-45">
                <a:solidFill>
                  <a:srgbClr val="ED244A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dirty="0"/>
              <a:t>Who?</a:t>
            </a:r>
          </a:p>
        </p:txBody>
      </p:sp>
      <p:sp>
        <p:nvSpPr>
          <p:cNvPr id="47" name="Shape 440">
            <a:extLst>
              <a:ext uri="{FF2B5EF4-FFF2-40B4-BE49-F238E27FC236}">
                <a16:creationId xmlns:a16="http://schemas.microsoft.com/office/drawing/2014/main" id="{DCA47C08-27AC-A94E-9964-C4A13EF33ED3}"/>
              </a:ext>
            </a:extLst>
          </p:cNvPr>
          <p:cNvSpPr/>
          <p:nvPr/>
        </p:nvSpPr>
        <p:spPr>
          <a:xfrm>
            <a:off x="2943583" y="11183189"/>
            <a:ext cx="474027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ctr" defTabSz="457200">
              <a:spcBef>
                <a:spcPts val="1200"/>
              </a:spcBef>
              <a:defRPr sz="3500" spc="-35">
                <a:solidFill>
                  <a:srgbClr val="7391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Acquisition</a:t>
            </a:r>
          </a:p>
          <a:p>
            <a:pPr algn="ctr" defTabSz="457200">
              <a:spcBef>
                <a:spcPts val="1200"/>
              </a:spcBef>
              <a:defRPr sz="4500" spc="-45">
                <a:solidFill>
                  <a:srgbClr val="ED244A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How?</a:t>
            </a:r>
          </a:p>
        </p:txBody>
      </p:sp>
      <p:sp>
        <p:nvSpPr>
          <p:cNvPr id="48" name="Shape 441">
            <a:extLst>
              <a:ext uri="{FF2B5EF4-FFF2-40B4-BE49-F238E27FC236}">
                <a16:creationId xmlns:a16="http://schemas.microsoft.com/office/drawing/2014/main" id="{AE37F0AD-B03D-E54A-B668-FF75E80B16E5}"/>
              </a:ext>
            </a:extLst>
          </p:cNvPr>
          <p:cNvSpPr/>
          <p:nvPr/>
        </p:nvSpPr>
        <p:spPr>
          <a:xfrm>
            <a:off x="9265942" y="8947989"/>
            <a:ext cx="474027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ctr" defTabSz="457200">
              <a:spcBef>
                <a:spcPts val="1200"/>
              </a:spcBef>
              <a:defRPr sz="3500" spc="-35">
                <a:solidFill>
                  <a:srgbClr val="7391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Behavior</a:t>
            </a:r>
          </a:p>
          <a:p>
            <a:pPr algn="ctr" defTabSz="457200">
              <a:spcBef>
                <a:spcPts val="1200"/>
              </a:spcBef>
              <a:defRPr sz="4500" spc="-45">
                <a:solidFill>
                  <a:srgbClr val="ED244A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What?</a:t>
            </a:r>
          </a:p>
        </p:txBody>
      </p:sp>
      <p:sp>
        <p:nvSpPr>
          <p:cNvPr id="49" name="Shape 442">
            <a:extLst>
              <a:ext uri="{FF2B5EF4-FFF2-40B4-BE49-F238E27FC236}">
                <a16:creationId xmlns:a16="http://schemas.microsoft.com/office/drawing/2014/main" id="{E4E2048B-C607-1243-BE96-DFC768C805D8}"/>
              </a:ext>
            </a:extLst>
          </p:cNvPr>
          <p:cNvSpPr/>
          <p:nvPr/>
        </p:nvSpPr>
        <p:spPr>
          <a:xfrm>
            <a:off x="14631692" y="8947989"/>
            <a:ext cx="474027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ctr" defTabSz="457200">
              <a:spcBef>
                <a:spcPts val="1200"/>
              </a:spcBef>
              <a:defRPr sz="3500" spc="-35">
                <a:solidFill>
                  <a:srgbClr val="7391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Conversion</a:t>
            </a:r>
          </a:p>
          <a:p>
            <a:pPr algn="ctr" defTabSz="457200">
              <a:spcBef>
                <a:spcPts val="1200"/>
              </a:spcBef>
              <a:defRPr sz="4500" spc="-45">
                <a:solidFill>
                  <a:srgbClr val="ED244A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What Value?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1C6F889-95BC-724D-A0B2-361EF8CAA48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25797" y="7453398"/>
            <a:ext cx="9550216" cy="19050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EB953FE-E8B3-A04C-91A5-D145A208DF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61272" y="4961036"/>
            <a:ext cx="2954058" cy="5119576"/>
          </a:xfrm>
          <a:prstGeom prst="rect">
            <a:avLst/>
          </a:prstGeom>
        </p:spPr>
      </p:pic>
      <p:grpSp>
        <p:nvGrpSpPr>
          <p:cNvPr id="54" name="Group 445">
            <a:extLst>
              <a:ext uri="{FF2B5EF4-FFF2-40B4-BE49-F238E27FC236}">
                <a16:creationId xmlns:a16="http://schemas.microsoft.com/office/drawing/2014/main" id="{70237D97-8726-884D-B939-78A5072D508C}"/>
              </a:ext>
            </a:extLst>
          </p:cNvPr>
          <p:cNvGrpSpPr/>
          <p:nvPr/>
        </p:nvGrpSpPr>
        <p:grpSpPr>
          <a:xfrm>
            <a:off x="3900192" y="3676058"/>
            <a:ext cx="2827058" cy="2827058"/>
            <a:chOff x="0" y="0"/>
            <a:chExt cx="2827056" cy="2827056"/>
          </a:xfrm>
        </p:grpSpPr>
        <p:sp>
          <p:nvSpPr>
            <p:cNvPr id="55" name="Shape 443">
              <a:extLst>
                <a:ext uri="{FF2B5EF4-FFF2-40B4-BE49-F238E27FC236}">
                  <a16:creationId xmlns:a16="http://schemas.microsoft.com/office/drawing/2014/main" id="{08528547-5EC6-3E48-98E6-7D258B5467BB}"/>
                </a:ext>
              </a:extLst>
            </p:cNvPr>
            <p:cNvSpPr/>
            <p:nvPr/>
          </p:nvSpPr>
          <p:spPr>
            <a:xfrm>
              <a:off x="0" y="0"/>
              <a:ext cx="2827057" cy="2827057"/>
            </a:xfrm>
            <a:prstGeom prst="ellipse">
              <a:avLst/>
            </a:prstGeom>
            <a:solidFill>
              <a:srgbClr val="C8D7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6" name="pasted-image.pdf">
              <a:extLst>
                <a:ext uri="{FF2B5EF4-FFF2-40B4-BE49-F238E27FC236}">
                  <a16:creationId xmlns:a16="http://schemas.microsoft.com/office/drawing/2014/main" id="{501A6802-9035-CB4A-AE08-686E114B7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284" y="602400"/>
              <a:ext cx="2613289" cy="1583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" name="Group 450">
            <a:extLst>
              <a:ext uri="{FF2B5EF4-FFF2-40B4-BE49-F238E27FC236}">
                <a16:creationId xmlns:a16="http://schemas.microsoft.com/office/drawing/2014/main" id="{0F0EE34B-E3D7-224E-892C-512355ADB633}"/>
              </a:ext>
            </a:extLst>
          </p:cNvPr>
          <p:cNvGrpSpPr/>
          <p:nvPr/>
        </p:nvGrpSpPr>
        <p:grpSpPr>
          <a:xfrm>
            <a:off x="3900192" y="8349658"/>
            <a:ext cx="2827058" cy="2827058"/>
            <a:chOff x="0" y="0"/>
            <a:chExt cx="2827056" cy="2827056"/>
          </a:xfrm>
        </p:grpSpPr>
        <p:sp>
          <p:nvSpPr>
            <p:cNvPr id="58" name="Shape 446">
              <a:extLst>
                <a:ext uri="{FF2B5EF4-FFF2-40B4-BE49-F238E27FC236}">
                  <a16:creationId xmlns:a16="http://schemas.microsoft.com/office/drawing/2014/main" id="{4E1E502F-0665-F14A-8ECB-9C3AA1FD1BD2}"/>
                </a:ext>
              </a:extLst>
            </p:cNvPr>
            <p:cNvSpPr/>
            <p:nvPr/>
          </p:nvSpPr>
          <p:spPr>
            <a:xfrm>
              <a:off x="0" y="0"/>
              <a:ext cx="2827057" cy="2827057"/>
            </a:xfrm>
            <a:prstGeom prst="ellipse">
              <a:avLst/>
            </a:prstGeom>
            <a:solidFill>
              <a:srgbClr val="C8D7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9" name="Group 449">
              <a:extLst>
                <a:ext uri="{FF2B5EF4-FFF2-40B4-BE49-F238E27FC236}">
                  <a16:creationId xmlns:a16="http://schemas.microsoft.com/office/drawing/2014/main" id="{64FC95CE-7924-4940-BE8F-03D2063783D9}"/>
                </a:ext>
              </a:extLst>
            </p:cNvPr>
            <p:cNvGrpSpPr/>
            <p:nvPr/>
          </p:nvGrpSpPr>
          <p:grpSpPr>
            <a:xfrm>
              <a:off x="416417" y="615099"/>
              <a:ext cx="2045023" cy="1584158"/>
              <a:chOff x="50800" y="88900"/>
              <a:chExt cx="2045021" cy="1584157"/>
            </a:xfrm>
          </p:grpSpPr>
          <p:sp>
            <p:nvSpPr>
              <p:cNvPr id="60" name="Shape 447">
                <a:extLst>
                  <a:ext uri="{FF2B5EF4-FFF2-40B4-BE49-F238E27FC236}">
                    <a16:creationId xmlns:a16="http://schemas.microsoft.com/office/drawing/2014/main" id="{25070010-1404-6341-837D-3CB61A43B23E}"/>
                  </a:ext>
                </a:extLst>
              </p:cNvPr>
              <p:cNvSpPr/>
              <p:nvPr/>
            </p:nvSpPr>
            <p:spPr>
              <a:xfrm>
                <a:off x="50800" y="88900"/>
                <a:ext cx="1663603" cy="839493"/>
              </a:xfrm>
              <a:prstGeom prst="rightArrow">
                <a:avLst>
                  <a:gd name="adj1" fmla="val 44614"/>
                  <a:gd name="adj2" fmla="val 72462"/>
                </a:avLst>
              </a:prstGeom>
              <a:solidFill>
                <a:srgbClr val="FFFFFF"/>
              </a:solidFill>
              <a:ln w="63500" cap="flat">
                <a:solidFill>
                  <a:srgbClr val="7391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1" name="Shape 448">
                <a:extLst>
                  <a:ext uri="{FF2B5EF4-FFF2-40B4-BE49-F238E27FC236}">
                    <a16:creationId xmlns:a16="http://schemas.microsoft.com/office/drawing/2014/main" id="{A7842E38-BCC8-9741-8288-6C54A287E3AE}"/>
                  </a:ext>
                </a:extLst>
              </p:cNvPr>
              <p:cNvSpPr/>
              <p:nvPr/>
            </p:nvSpPr>
            <p:spPr>
              <a:xfrm>
                <a:off x="432218" y="833564"/>
                <a:ext cx="1663604" cy="839494"/>
              </a:xfrm>
              <a:prstGeom prst="rightArrow">
                <a:avLst>
                  <a:gd name="adj1" fmla="val 44614"/>
                  <a:gd name="adj2" fmla="val 72462"/>
                </a:avLst>
              </a:prstGeom>
              <a:solidFill>
                <a:srgbClr val="7391FF"/>
              </a:solidFill>
              <a:ln w="63500" cap="flat">
                <a:solidFill>
                  <a:srgbClr val="7391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62" name="Group 453">
            <a:extLst>
              <a:ext uri="{FF2B5EF4-FFF2-40B4-BE49-F238E27FC236}">
                <a16:creationId xmlns:a16="http://schemas.microsoft.com/office/drawing/2014/main" id="{9B052C3E-7B2C-924C-850B-8A626A569004}"/>
              </a:ext>
            </a:extLst>
          </p:cNvPr>
          <p:cNvGrpSpPr/>
          <p:nvPr/>
        </p:nvGrpSpPr>
        <p:grpSpPr>
          <a:xfrm>
            <a:off x="10222551" y="6114458"/>
            <a:ext cx="2827058" cy="2827058"/>
            <a:chOff x="0" y="0"/>
            <a:chExt cx="2827056" cy="2827056"/>
          </a:xfrm>
        </p:grpSpPr>
        <p:sp>
          <p:nvSpPr>
            <p:cNvPr id="63" name="Shape 451">
              <a:extLst>
                <a:ext uri="{FF2B5EF4-FFF2-40B4-BE49-F238E27FC236}">
                  <a16:creationId xmlns:a16="http://schemas.microsoft.com/office/drawing/2014/main" id="{826A46A5-1E48-3342-B2CD-EDACFEDA3FA0}"/>
                </a:ext>
              </a:extLst>
            </p:cNvPr>
            <p:cNvSpPr/>
            <p:nvPr/>
          </p:nvSpPr>
          <p:spPr>
            <a:xfrm>
              <a:off x="0" y="0"/>
              <a:ext cx="2827057" cy="2827057"/>
            </a:xfrm>
            <a:prstGeom prst="ellipse">
              <a:avLst/>
            </a:prstGeom>
            <a:solidFill>
              <a:srgbClr val="C8D7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" name="pasted-image.pdf">
              <a:extLst>
                <a:ext uri="{FF2B5EF4-FFF2-40B4-BE49-F238E27FC236}">
                  <a16:creationId xmlns:a16="http://schemas.microsoft.com/office/drawing/2014/main" id="{48B8C9AA-4A31-2749-8AB1-85348F1C7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207" y="480505"/>
              <a:ext cx="1086644" cy="1851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" name="Group 456">
            <a:extLst>
              <a:ext uri="{FF2B5EF4-FFF2-40B4-BE49-F238E27FC236}">
                <a16:creationId xmlns:a16="http://schemas.microsoft.com/office/drawing/2014/main" id="{DA10D1E6-25E6-BD4C-9B18-1AD885E210D1}"/>
              </a:ext>
            </a:extLst>
          </p:cNvPr>
          <p:cNvGrpSpPr/>
          <p:nvPr/>
        </p:nvGrpSpPr>
        <p:grpSpPr>
          <a:xfrm>
            <a:off x="15588301" y="6114458"/>
            <a:ext cx="2827058" cy="2827058"/>
            <a:chOff x="0" y="0"/>
            <a:chExt cx="2827056" cy="2827056"/>
          </a:xfrm>
        </p:grpSpPr>
        <p:sp>
          <p:nvSpPr>
            <p:cNvPr id="66" name="Shape 454">
              <a:extLst>
                <a:ext uri="{FF2B5EF4-FFF2-40B4-BE49-F238E27FC236}">
                  <a16:creationId xmlns:a16="http://schemas.microsoft.com/office/drawing/2014/main" id="{E64A4DC6-B573-944A-A33A-85C5D28BF7A2}"/>
                </a:ext>
              </a:extLst>
            </p:cNvPr>
            <p:cNvSpPr/>
            <p:nvPr/>
          </p:nvSpPr>
          <p:spPr>
            <a:xfrm>
              <a:off x="0" y="0"/>
              <a:ext cx="2827057" cy="2827057"/>
            </a:xfrm>
            <a:prstGeom prst="ellipse">
              <a:avLst/>
            </a:prstGeom>
            <a:solidFill>
              <a:srgbClr val="C8D7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df">
              <a:extLst>
                <a:ext uri="{FF2B5EF4-FFF2-40B4-BE49-F238E27FC236}">
                  <a16:creationId xmlns:a16="http://schemas.microsoft.com/office/drawing/2014/main" id="{134B80EE-8DE5-2247-9285-38BFA4E24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65207" y="705889"/>
              <a:ext cx="1699845" cy="1583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" name="슬라이드 번호 개체 틀 4">
            <a:extLst>
              <a:ext uri="{FF2B5EF4-FFF2-40B4-BE49-F238E27FC236}">
                <a16:creationId xmlns:a16="http://schemas.microsoft.com/office/drawing/2014/main" id="{8D5731E3-39F0-0C4C-B10D-80D5C66F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58AD2A-094E-B042-9B79-696E978D845B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90FF8B3-28A7-C242-B61C-60ABA5F12DC8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565440-5403-BB45-9591-D84F528094A6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040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dirty="0"/>
              <a:t>Google Analytics</a:t>
            </a:r>
            <a:r>
              <a:rPr lang="ko-KR" altLang="en-US" dirty="0"/>
              <a:t>의</a:t>
            </a:r>
            <a:endParaRPr lang="en-US" altLang="ko-KR" dirty="0"/>
          </a:p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목표를 알아보자</a:t>
            </a:r>
            <a:endParaRPr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맞춤 보고서 및</a:t>
            </a:r>
            <a:endParaRPr lang="en-US" altLang="ko-KR" dirty="0"/>
          </a:p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세그먼트 활용</a:t>
            </a:r>
            <a:endParaRPr dirty="0"/>
          </a:p>
        </p:txBody>
      </p:sp>
      <p:sp>
        <p:nvSpPr>
          <p:cNvPr id="7" name="Shape 392">
            <a:extLst>
              <a:ext uri="{FF2B5EF4-FFF2-40B4-BE49-F238E27FC236}">
                <a16:creationId xmlns:a16="http://schemas.microsoft.com/office/drawing/2014/main" id="{C73C04D4-C41B-E342-B97D-0E1A5F1B43F1}"/>
              </a:ext>
            </a:extLst>
          </p:cNvPr>
          <p:cNvSpPr/>
          <p:nvPr/>
        </p:nvSpPr>
        <p:spPr>
          <a:xfrm>
            <a:off x="2415187" y="5463187"/>
            <a:ext cx="5715001" cy="1164026"/>
          </a:xfrm>
          <a:prstGeom prst="roundRect">
            <a:avLst>
              <a:gd name="adj" fmla="val 1636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" name="Shape 393">
            <a:extLst>
              <a:ext uri="{FF2B5EF4-FFF2-40B4-BE49-F238E27FC236}">
                <a16:creationId xmlns:a16="http://schemas.microsoft.com/office/drawing/2014/main" id="{201FC561-ED5A-8541-8764-2AA4236AE75A}"/>
              </a:ext>
            </a:extLst>
          </p:cNvPr>
          <p:cNvSpPr/>
          <p:nvPr/>
        </p:nvSpPr>
        <p:spPr>
          <a:xfrm>
            <a:off x="10797187" y="5463187"/>
            <a:ext cx="7620001" cy="1164026"/>
          </a:xfrm>
          <a:prstGeom prst="roundRect">
            <a:avLst>
              <a:gd name="adj" fmla="val 16366"/>
            </a:avLst>
          </a:prstGeom>
          <a:solidFill>
            <a:srgbClr val="739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" name="Shape 394">
            <a:extLst>
              <a:ext uri="{FF2B5EF4-FFF2-40B4-BE49-F238E27FC236}">
                <a16:creationId xmlns:a16="http://schemas.microsoft.com/office/drawing/2014/main" id="{F403D444-1AC7-2149-962C-8C47FE597554}"/>
              </a:ext>
            </a:extLst>
          </p:cNvPr>
          <p:cNvSpPr/>
          <p:nvPr/>
        </p:nvSpPr>
        <p:spPr>
          <a:xfrm>
            <a:off x="2433146" y="5805134"/>
            <a:ext cx="57150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defTabSz="457200">
              <a:lnSpc>
                <a:spcPts val="10200"/>
              </a:lnSpc>
              <a:spcBef>
                <a:spcPts val="1200"/>
              </a:spcBef>
              <a:defRPr sz="3500" spc="-35">
                <a:solidFill>
                  <a:srgbClr val="7391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dirty="0"/>
              <a:t>Ecommerce</a:t>
            </a:r>
          </a:p>
        </p:txBody>
      </p:sp>
      <p:sp>
        <p:nvSpPr>
          <p:cNvPr id="10" name="Shape 395">
            <a:extLst>
              <a:ext uri="{FF2B5EF4-FFF2-40B4-BE49-F238E27FC236}">
                <a16:creationId xmlns:a16="http://schemas.microsoft.com/office/drawing/2014/main" id="{64EE8F2A-AA48-3049-BE31-3D55AF57C599}"/>
              </a:ext>
            </a:extLst>
          </p:cNvPr>
          <p:cNvSpPr/>
          <p:nvPr/>
        </p:nvSpPr>
        <p:spPr>
          <a:xfrm>
            <a:off x="2415187" y="7088787"/>
            <a:ext cx="5715001" cy="1164026"/>
          </a:xfrm>
          <a:prstGeom prst="roundRect">
            <a:avLst>
              <a:gd name="adj" fmla="val 1636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Shape 396">
            <a:extLst>
              <a:ext uri="{FF2B5EF4-FFF2-40B4-BE49-F238E27FC236}">
                <a16:creationId xmlns:a16="http://schemas.microsoft.com/office/drawing/2014/main" id="{D664828B-C21E-144F-95B0-D7F08E0AB314}"/>
              </a:ext>
            </a:extLst>
          </p:cNvPr>
          <p:cNvSpPr/>
          <p:nvPr/>
        </p:nvSpPr>
        <p:spPr>
          <a:xfrm>
            <a:off x="10797187" y="7088787"/>
            <a:ext cx="7620001" cy="1164026"/>
          </a:xfrm>
          <a:prstGeom prst="roundRect">
            <a:avLst>
              <a:gd name="adj" fmla="val 16366"/>
            </a:avLst>
          </a:prstGeom>
          <a:solidFill>
            <a:srgbClr val="739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2" name="Shape 397">
            <a:extLst>
              <a:ext uri="{FF2B5EF4-FFF2-40B4-BE49-F238E27FC236}">
                <a16:creationId xmlns:a16="http://schemas.microsoft.com/office/drawing/2014/main" id="{C126BD13-DE7D-0045-A6D1-49FE54706370}"/>
              </a:ext>
            </a:extLst>
          </p:cNvPr>
          <p:cNvSpPr/>
          <p:nvPr/>
        </p:nvSpPr>
        <p:spPr>
          <a:xfrm>
            <a:off x="2433146" y="7389156"/>
            <a:ext cx="57150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defTabSz="457200">
              <a:lnSpc>
                <a:spcPts val="10200"/>
              </a:lnSpc>
              <a:spcBef>
                <a:spcPts val="1200"/>
              </a:spcBef>
              <a:defRPr sz="3500" spc="-35">
                <a:solidFill>
                  <a:srgbClr val="7391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>
              <a:lnSpc>
                <a:spcPct val="100000"/>
              </a:lnSpc>
            </a:pPr>
            <a:r>
              <a:t>Lead generation</a:t>
            </a:r>
          </a:p>
        </p:txBody>
      </p:sp>
      <p:sp>
        <p:nvSpPr>
          <p:cNvPr id="13" name="Shape 398">
            <a:extLst>
              <a:ext uri="{FF2B5EF4-FFF2-40B4-BE49-F238E27FC236}">
                <a16:creationId xmlns:a16="http://schemas.microsoft.com/office/drawing/2014/main" id="{D5BFF149-DE04-C347-8312-1B53D79B7BF2}"/>
              </a:ext>
            </a:extLst>
          </p:cNvPr>
          <p:cNvSpPr/>
          <p:nvPr/>
        </p:nvSpPr>
        <p:spPr>
          <a:xfrm>
            <a:off x="2415187" y="8714387"/>
            <a:ext cx="5715001" cy="1164026"/>
          </a:xfrm>
          <a:prstGeom prst="roundRect">
            <a:avLst>
              <a:gd name="adj" fmla="val 1636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" name="Shape 399">
            <a:extLst>
              <a:ext uri="{FF2B5EF4-FFF2-40B4-BE49-F238E27FC236}">
                <a16:creationId xmlns:a16="http://schemas.microsoft.com/office/drawing/2014/main" id="{BD8450EA-8173-6942-BB9A-F48E72471A5A}"/>
              </a:ext>
            </a:extLst>
          </p:cNvPr>
          <p:cNvSpPr/>
          <p:nvPr/>
        </p:nvSpPr>
        <p:spPr>
          <a:xfrm>
            <a:off x="10797187" y="8714387"/>
            <a:ext cx="7620001" cy="1164026"/>
          </a:xfrm>
          <a:prstGeom prst="roundRect">
            <a:avLst>
              <a:gd name="adj" fmla="val 16366"/>
            </a:avLst>
          </a:prstGeom>
          <a:solidFill>
            <a:srgbClr val="739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400">
            <a:extLst>
              <a:ext uri="{FF2B5EF4-FFF2-40B4-BE49-F238E27FC236}">
                <a16:creationId xmlns:a16="http://schemas.microsoft.com/office/drawing/2014/main" id="{2C780D7B-01BC-E44C-B4A1-7A937777455C}"/>
              </a:ext>
            </a:extLst>
          </p:cNvPr>
          <p:cNvSpPr/>
          <p:nvPr/>
        </p:nvSpPr>
        <p:spPr>
          <a:xfrm>
            <a:off x="2433146" y="9039063"/>
            <a:ext cx="57150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defTabSz="457200">
              <a:lnSpc>
                <a:spcPts val="10200"/>
              </a:lnSpc>
              <a:spcBef>
                <a:spcPts val="1200"/>
              </a:spcBef>
              <a:defRPr sz="3500" spc="-35">
                <a:solidFill>
                  <a:srgbClr val="7391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>
              <a:lnSpc>
                <a:spcPct val="100000"/>
              </a:lnSpc>
            </a:pPr>
            <a:r>
              <a:t>Content publisher</a:t>
            </a:r>
          </a:p>
        </p:txBody>
      </p:sp>
      <p:sp>
        <p:nvSpPr>
          <p:cNvPr id="16" name="Shape 401">
            <a:extLst>
              <a:ext uri="{FF2B5EF4-FFF2-40B4-BE49-F238E27FC236}">
                <a16:creationId xmlns:a16="http://schemas.microsoft.com/office/drawing/2014/main" id="{E22C628A-83B5-E542-AA6E-FEE558A6582D}"/>
              </a:ext>
            </a:extLst>
          </p:cNvPr>
          <p:cNvSpPr/>
          <p:nvPr/>
        </p:nvSpPr>
        <p:spPr>
          <a:xfrm>
            <a:off x="2415187" y="10339987"/>
            <a:ext cx="5715001" cy="1164026"/>
          </a:xfrm>
          <a:prstGeom prst="roundRect">
            <a:avLst>
              <a:gd name="adj" fmla="val 1636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7" name="Shape 402">
            <a:extLst>
              <a:ext uri="{FF2B5EF4-FFF2-40B4-BE49-F238E27FC236}">
                <a16:creationId xmlns:a16="http://schemas.microsoft.com/office/drawing/2014/main" id="{9E2FE6B7-84A5-0945-AFD1-810837DEDF39}"/>
              </a:ext>
            </a:extLst>
          </p:cNvPr>
          <p:cNvSpPr/>
          <p:nvPr/>
        </p:nvSpPr>
        <p:spPr>
          <a:xfrm>
            <a:off x="10797187" y="10339987"/>
            <a:ext cx="7620001" cy="1164026"/>
          </a:xfrm>
          <a:prstGeom prst="roundRect">
            <a:avLst>
              <a:gd name="adj" fmla="val 16366"/>
            </a:avLst>
          </a:prstGeom>
          <a:solidFill>
            <a:srgbClr val="739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603B4DF-3060-774D-9B81-CEDEF866FEE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5895287"/>
            <a:ext cx="2603500" cy="299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B34C4E-4104-3C4E-AADB-256D4B5BFCA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7520887"/>
            <a:ext cx="2603500" cy="299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33625D-ED5A-E149-902B-6E7C1AFA71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9146487"/>
            <a:ext cx="2603500" cy="299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796D1E-C5AF-8B47-8DB1-A35115E4EDB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10772087"/>
            <a:ext cx="2603500" cy="299400"/>
          </a:xfrm>
          <a:prstGeom prst="rect">
            <a:avLst/>
          </a:prstGeom>
        </p:spPr>
      </p:pic>
      <p:sp>
        <p:nvSpPr>
          <p:cNvPr id="23" name="Shape 411">
            <a:extLst>
              <a:ext uri="{FF2B5EF4-FFF2-40B4-BE49-F238E27FC236}">
                <a16:creationId xmlns:a16="http://schemas.microsoft.com/office/drawing/2014/main" id="{F1E5FD9F-6969-FC4A-8138-4F18F4CC4224}"/>
              </a:ext>
            </a:extLst>
          </p:cNvPr>
          <p:cNvSpPr/>
          <p:nvPr/>
        </p:nvSpPr>
        <p:spPr>
          <a:xfrm>
            <a:off x="2433146" y="10647391"/>
            <a:ext cx="57150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defTabSz="457200">
              <a:lnSpc>
                <a:spcPts val="10200"/>
              </a:lnSpc>
              <a:spcBef>
                <a:spcPts val="1200"/>
              </a:spcBef>
              <a:defRPr sz="3500" spc="-35">
                <a:solidFill>
                  <a:srgbClr val="7391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>
              <a:lnSpc>
                <a:spcPct val="100000"/>
              </a:lnSpc>
            </a:pPr>
            <a:r>
              <a:t>Online information</a:t>
            </a:r>
          </a:p>
        </p:txBody>
      </p:sp>
      <p:sp>
        <p:nvSpPr>
          <p:cNvPr id="24" name="Shape 412">
            <a:extLst>
              <a:ext uri="{FF2B5EF4-FFF2-40B4-BE49-F238E27FC236}">
                <a16:creationId xmlns:a16="http://schemas.microsoft.com/office/drawing/2014/main" id="{D8F68FBA-B9E6-E84A-8034-22E9ACADD3D2}"/>
              </a:ext>
            </a:extLst>
          </p:cNvPr>
          <p:cNvSpPr/>
          <p:nvPr/>
        </p:nvSpPr>
        <p:spPr>
          <a:xfrm>
            <a:off x="10815146" y="5805134"/>
            <a:ext cx="76200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defTabSz="457200">
              <a:lnSpc>
                <a:spcPts val="10200"/>
              </a:lnSpc>
              <a:spcBef>
                <a:spcPts val="1200"/>
              </a:spcBef>
              <a:defRPr sz="3500" spc="-35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dirty="0"/>
              <a:t>Selling products or services</a:t>
            </a:r>
          </a:p>
        </p:txBody>
      </p:sp>
      <p:sp>
        <p:nvSpPr>
          <p:cNvPr id="25" name="Shape 413">
            <a:extLst>
              <a:ext uri="{FF2B5EF4-FFF2-40B4-BE49-F238E27FC236}">
                <a16:creationId xmlns:a16="http://schemas.microsoft.com/office/drawing/2014/main" id="{304E6088-0CBF-6949-85C3-8869A95966DF}"/>
              </a:ext>
            </a:extLst>
          </p:cNvPr>
          <p:cNvSpPr/>
          <p:nvPr/>
        </p:nvSpPr>
        <p:spPr>
          <a:xfrm>
            <a:off x="10815146" y="7389156"/>
            <a:ext cx="76200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defTabSz="457200">
              <a:lnSpc>
                <a:spcPts val="10200"/>
              </a:lnSpc>
              <a:spcBef>
                <a:spcPts val="1200"/>
              </a:spcBef>
              <a:defRPr sz="3500" spc="-35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dirty="0"/>
              <a:t>Collecting </a:t>
            </a:r>
            <a:r>
              <a:rPr dirty="0" err="1"/>
              <a:t>potentialleads</a:t>
            </a:r>
            <a:endParaRPr dirty="0"/>
          </a:p>
        </p:txBody>
      </p:sp>
      <p:sp>
        <p:nvSpPr>
          <p:cNvPr id="26" name="Shape 414">
            <a:extLst>
              <a:ext uri="{FF2B5EF4-FFF2-40B4-BE49-F238E27FC236}">
                <a16:creationId xmlns:a16="http://schemas.microsoft.com/office/drawing/2014/main" id="{C7AC8101-1796-7441-A095-032E1E9EE393}"/>
              </a:ext>
            </a:extLst>
          </p:cNvPr>
          <p:cNvSpPr/>
          <p:nvPr/>
        </p:nvSpPr>
        <p:spPr>
          <a:xfrm>
            <a:off x="10815146" y="9039063"/>
            <a:ext cx="76200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defTabSz="457200">
              <a:lnSpc>
                <a:spcPts val="10200"/>
              </a:lnSpc>
              <a:spcBef>
                <a:spcPts val="1200"/>
              </a:spcBef>
              <a:defRPr sz="3500" spc="-35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dirty="0"/>
              <a:t>Engagement &amp; </a:t>
            </a:r>
            <a:r>
              <a:rPr dirty="0" err="1"/>
              <a:t>fréquent</a:t>
            </a:r>
            <a:r>
              <a:rPr dirty="0"/>
              <a:t> visitation</a:t>
            </a:r>
          </a:p>
        </p:txBody>
      </p:sp>
      <p:sp>
        <p:nvSpPr>
          <p:cNvPr id="27" name="Shape 415">
            <a:extLst>
              <a:ext uri="{FF2B5EF4-FFF2-40B4-BE49-F238E27FC236}">
                <a16:creationId xmlns:a16="http://schemas.microsoft.com/office/drawing/2014/main" id="{FFBD4714-BF38-0740-A645-AE5C99B86020}"/>
              </a:ext>
            </a:extLst>
          </p:cNvPr>
          <p:cNvSpPr/>
          <p:nvPr/>
        </p:nvSpPr>
        <p:spPr>
          <a:xfrm>
            <a:off x="10815146" y="10647391"/>
            <a:ext cx="76200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defTabSz="457200">
              <a:lnSpc>
                <a:spcPts val="10200"/>
              </a:lnSpc>
              <a:spcBef>
                <a:spcPts val="1200"/>
              </a:spcBef>
              <a:defRPr sz="3500" spc="-35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dirty="0"/>
              <a:t>Help customers find information</a:t>
            </a:r>
          </a:p>
        </p:txBody>
      </p:sp>
      <p:sp>
        <p:nvSpPr>
          <p:cNvPr id="28" name="Shape 416">
            <a:extLst>
              <a:ext uri="{FF2B5EF4-FFF2-40B4-BE49-F238E27FC236}">
                <a16:creationId xmlns:a16="http://schemas.microsoft.com/office/drawing/2014/main" id="{B3E6DA95-AE2C-184D-BEDB-90A0B761939C}"/>
              </a:ext>
            </a:extLst>
          </p:cNvPr>
          <p:cNvSpPr/>
          <p:nvPr/>
        </p:nvSpPr>
        <p:spPr>
          <a:xfrm>
            <a:off x="2413000" y="3876040"/>
            <a:ext cx="16035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>
            <a:lvl1pPr defTabSz="457200">
              <a:lnSpc>
                <a:spcPts val="11400"/>
              </a:lnSpc>
              <a:spcBef>
                <a:spcPts val="1200"/>
              </a:spcBef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dirty="0" err="1"/>
              <a:t>홈페이지</a:t>
            </a:r>
            <a:r>
              <a:rPr dirty="0"/>
              <a:t> </a:t>
            </a:r>
            <a:r>
              <a:rPr dirty="0" err="1"/>
              <a:t>목표</a:t>
            </a:r>
            <a:endParaRPr dirty="0"/>
          </a:p>
        </p:txBody>
      </p:sp>
      <p:sp>
        <p:nvSpPr>
          <p:cNvPr id="29" name="슬라이드 번호 개체 틀 4">
            <a:extLst>
              <a:ext uri="{FF2B5EF4-FFF2-40B4-BE49-F238E27FC236}">
                <a16:creationId xmlns:a16="http://schemas.microsoft.com/office/drawing/2014/main" id="{1A48524D-0D5A-C046-B346-DB995A30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F8B4FF3-E56D-9E48-9579-09E5B9CA2163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15E22F-504E-234A-A6D0-FDECF0047FFE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DA8E13-03A8-2F45-A388-4B69BF0E9C0C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415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예비 비즈니스 활동과 </a:t>
            </a:r>
            <a:endParaRPr lang="en-US" altLang="ko-KR" dirty="0"/>
          </a:p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데이터 정련하기</a:t>
            </a:r>
            <a:endParaRPr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맞춤 보고서 및</a:t>
            </a:r>
            <a:endParaRPr lang="en-US" altLang="ko-KR" dirty="0"/>
          </a:p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세그먼트 활용</a:t>
            </a:r>
            <a:endParaRPr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EE7394-1644-2644-AEE9-BD8D326E7CC0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9877D7-0D25-BB47-BEF5-CBB4CBDD4133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B3FF84-697F-E94E-9ACD-691F901EDFB9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  <p:sp>
        <p:nvSpPr>
          <p:cNvPr id="46" name="슬라이드 번호 개체 틀 4">
            <a:extLst>
              <a:ext uri="{FF2B5EF4-FFF2-40B4-BE49-F238E27FC236}">
                <a16:creationId xmlns:a16="http://schemas.microsoft.com/office/drawing/2014/main" id="{65516B1E-CA94-954B-83F3-D08747AE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121F276-4FFC-CF4B-AFB5-9D77FEE1E09E}"/>
              </a:ext>
            </a:extLst>
          </p:cNvPr>
          <p:cNvSpPr/>
          <p:nvPr/>
        </p:nvSpPr>
        <p:spPr>
          <a:xfrm>
            <a:off x="2398713" y="3833665"/>
            <a:ext cx="15984537" cy="3384376"/>
          </a:xfrm>
          <a:prstGeom prst="roundRect">
            <a:avLst>
              <a:gd name="adj" fmla="val 7205"/>
            </a:avLst>
          </a:prstGeom>
          <a:solidFill>
            <a:srgbClr val="EDEBE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kumimoji="1" lang="en-US" altLang="ko-Kore-KR" sz="2500" dirty="0">
                <a:solidFill>
                  <a:srgbClr val="7391FF"/>
                </a:solidFill>
              </a:rPr>
              <a:t>&gt;</a:t>
            </a:r>
            <a:r>
              <a:rPr kumimoji="1" lang="en-US" altLang="ko-KR" sz="2500" dirty="0">
                <a:solidFill>
                  <a:srgbClr val="7391FF"/>
                </a:solidFill>
              </a:rPr>
              <a:t>&gt;&gt;</a:t>
            </a:r>
            <a:r>
              <a:rPr kumimoji="1" lang="ko-KR" altLang="en-US" sz="2500" dirty="0">
                <a:solidFill>
                  <a:srgbClr val="53585F"/>
                </a:solidFill>
              </a:rPr>
              <a:t> </a:t>
            </a:r>
            <a:r>
              <a:rPr kumimoji="1" lang="en-US" altLang="ko-KR" sz="2500" dirty="0">
                <a:solidFill>
                  <a:srgbClr val="53585F"/>
                </a:solidFill>
              </a:rPr>
              <a:t>a = </a:t>
            </a:r>
            <a:r>
              <a:rPr kumimoji="1" lang="en-US" altLang="ko-KR" sz="2500" dirty="0">
                <a:solidFill>
                  <a:srgbClr val="ED234B"/>
                </a:solidFill>
              </a:rPr>
              <a:t>“Life is too short, you need python”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2500" dirty="0">
                <a:solidFill>
                  <a:srgbClr val="7391FF"/>
                </a:solidFill>
              </a:rPr>
              <a:t>&gt;&gt;&gt;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 if ‘</a:t>
            </a:r>
            <a:r>
              <a:rPr kumimoji="1" lang="en-US" altLang="ko-Kore-KR" sz="2500" dirty="0">
                <a:solidFill>
                  <a:srgbClr val="ED234B"/>
                </a:solidFill>
              </a:rPr>
              <a:t>wife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’ in a :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2500" dirty="0">
                <a:solidFill>
                  <a:srgbClr val="7391FF"/>
                </a:solidFill>
              </a:rPr>
              <a:t>***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     print(‘</a:t>
            </a:r>
            <a:r>
              <a:rPr kumimoji="1" lang="en-US" altLang="ko-Kore-KR" sz="2500" dirty="0">
                <a:solidFill>
                  <a:srgbClr val="ED234B"/>
                </a:solidFill>
              </a:rPr>
              <a:t>wife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2500" dirty="0">
                <a:solidFill>
                  <a:srgbClr val="7391FF"/>
                </a:solidFill>
              </a:rPr>
              <a:t>***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 </a:t>
            </a:r>
            <a:r>
              <a:rPr kumimoji="1" lang="en-US" altLang="ko-Kore-KR" sz="2500" dirty="0" err="1">
                <a:solidFill>
                  <a:srgbClr val="53585F"/>
                </a:solidFill>
              </a:rPr>
              <a:t>elif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 ‘</a:t>
            </a:r>
            <a:r>
              <a:rPr kumimoji="1" lang="en-US" altLang="ko-Kore-KR" sz="2500" dirty="0">
                <a:solidFill>
                  <a:srgbClr val="ED234B"/>
                </a:solidFill>
              </a:rPr>
              <a:t>python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’ in a and ‘</a:t>
            </a:r>
            <a:r>
              <a:rPr kumimoji="1" lang="en-US" altLang="ko-Kore-KR" sz="2500" dirty="0">
                <a:solidFill>
                  <a:srgbClr val="ED234B"/>
                </a:solidFill>
              </a:rPr>
              <a:t>you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’ not in a :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2500" dirty="0">
                <a:solidFill>
                  <a:srgbClr val="7391FF"/>
                </a:solidFill>
              </a:rPr>
              <a:t>***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     print(‘</a:t>
            </a:r>
            <a:r>
              <a:rPr kumimoji="1" lang="en-US" altLang="ko-Kore-KR" sz="2500" dirty="0">
                <a:solidFill>
                  <a:srgbClr val="ED234B"/>
                </a:solidFill>
              </a:rPr>
              <a:t>wife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’)</a:t>
            </a: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A0F4B40-CD5A-AC45-BB57-B4B780943BFF}"/>
              </a:ext>
            </a:extLst>
          </p:cNvPr>
          <p:cNvSpPr/>
          <p:nvPr/>
        </p:nvSpPr>
        <p:spPr>
          <a:xfrm>
            <a:off x="2398713" y="7948465"/>
            <a:ext cx="15984537" cy="2293911"/>
          </a:xfrm>
          <a:prstGeom prst="roundRect">
            <a:avLst>
              <a:gd name="adj" fmla="val 7205"/>
            </a:avLst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kumimoji="1" lang="en-US" altLang="ko-Kore-KR" sz="2500" dirty="0">
                <a:solidFill>
                  <a:srgbClr val="7391FF"/>
                </a:solidFill>
              </a:rPr>
              <a:t>&gt;</a:t>
            </a:r>
            <a:r>
              <a:rPr kumimoji="1" lang="en-US" altLang="ko-KR" sz="2500" dirty="0">
                <a:solidFill>
                  <a:srgbClr val="7391FF"/>
                </a:solidFill>
              </a:rPr>
              <a:t>&gt;&gt;</a:t>
            </a:r>
            <a:r>
              <a:rPr kumimoji="1" lang="ko-KR" altLang="en-US" sz="2500" dirty="0">
                <a:solidFill>
                  <a:srgbClr val="53585F"/>
                </a:solidFill>
              </a:rPr>
              <a:t> </a:t>
            </a:r>
            <a:r>
              <a:rPr kumimoji="1" lang="en-US" altLang="ko-KR" sz="2500" dirty="0">
                <a:solidFill>
                  <a:srgbClr val="53585F"/>
                </a:solidFill>
              </a:rPr>
              <a:t>a = </a:t>
            </a:r>
            <a:r>
              <a:rPr kumimoji="1" lang="en-US" altLang="ko-KR" sz="2500" dirty="0">
                <a:solidFill>
                  <a:srgbClr val="ED234B"/>
                </a:solidFill>
              </a:rPr>
              <a:t>“Life is too short, you need python”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2500" dirty="0">
                <a:solidFill>
                  <a:srgbClr val="7391FF"/>
                </a:solidFill>
              </a:rPr>
              <a:t>&gt;&gt;&gt;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 if ‘</a:t>
            </a:r>
            <a:r>
              <a:rPr kumimoji="1" lang="en-US" altLang="ko-Kore-KR" sz="2500" dirty="0">
                <a:solidFill>
                  <a:srgbClr val="ED234B"/>
                </a:solidFill>
              </a:rPr>
              <a:t>wife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’ in a :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2500" dirty="0">
                <a:solidFill>
                  <a:srgbClr val="7391FF"/>
                </a:solidFill>
              </a:rPr>
              <a:t>***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     print(‘</a:t>
            </a:r>
            <a:r>
              <a:rPr kumimoji="1" lang="en-US" altLang="ko-Kore-KR" sz="2500" dirty="0">
                <a:solidFill>
                  <a:srgbClr val="ED234B"/>
                </a:solidFill>
              </a:rPr>
              <a:t>wife</a:t>
            </a:r>
            <a:r>
              <a:rPr kumimoji="1" lang="en-US" altLang="ko-Kore-KR" sz="2500" dirty="0">
                <a:solidFill>
                  <a:srgbClr val="53585F"/>
                </a:solidFill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3506940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자바를 시작하기 전에</a:t>
            </a:r>
            <a:endParaRPr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맞춤 보고서 및</a:t>
            </a:r>
            <a:endParaRPr lang="en-US" altLang="ko-KR" dirty="0"/>
          </a:p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세그먼트 활용</a:t>
            </a:r>
            <a:endParaRPr dirty="0"/>
          </a:p>
        </p:txBody>
      </p:sp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2398118" y="3833664"/>
            <a:ext cx="12472144" cy="5142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dirty="0" err="1"/>
              <a:t>자바</a:t>
            </a:r>
            <a:r>
              <a:rPr dirty="0"/>
              <a:t>(Java)</a:t>
            </a:r>
            <a:r>
              <a:rPr dirty="0" err="1"/>
              <a:t>란</a:t>
            </a:r>
            <a:r>
              <a:rPr dirty="0"/>
              <a:t>?</a:t>
            </a:r>
          </a:p>
          <a:p>
            <a:pPr algn="l" defTabSz="457200">
              <a:spcAft>
                <a:spcPts val="1500"/>
              </a:spcAft>
              <a:defRPr sz="4500" spc="-45">
                <a:solidFill>
                  <a:srgbClr val="7391F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 err="1">
                <a:latin typeface="SpoqaHanSans-Bold"/>
                <a:ea typeface="SpoqaHanSans-Bold"/>
                <a:cs typeface="SpoqaHanSans-Bold"/>
                <a:sym typeface="SpoqaHanSans-Bold"/>
              </a:rPr>
              <a:t>프로그래밍</a:t>
            </a:r>
            <a:r>
              <a:rPr dirty="0">
                <a:latin typeface="SpoqaHanSans-Bold"/>
                <a:ea typeface="SpoqaHanSans-Bold"/>
                <a:cs typeface="SpoqaHanSans-Bold"/>
                <a:sym typeface="SpoqaHanSans-Bold"/>
              </a:rPr>
              <a:t> </a:t>
            </a:r>
            <a:r>
              <a:rPr dirty="0" err="1">
                <a:latin typeface="SpoqaHanSans-Bold"/>
                <a:ea typeface="SpoqaHanSans-Bold"/>
                <a:cs typeface="SpoqaHanSans-Bold"/>
                <a:sym typeface="SpoqaHanSans-Bold"/>
              </a:rPr>
              <a:t>언어</a:t>
            </a:r>
            <a:r>
              <a:rPr dirty="0">
                <a:latin typeface="SpoqaHanSans-Bold"/>
                <a:ea typeface="SpoqaHanSans-Bold"/>
                <a:cs typeface="SpoqaHanSans-Bold"/>
                <a:sym typeface="SpoqaHanSans-Bold"/>
              </a:rPr>
              <a:t>(programing language</a:t>
            </a:r>
            <a:r>
              <a:rPr dirty="0"/>
              <a:t>)</a:t>
            </a:r>
            <a:endParaRPr lang="en-US" dirty="0"/>
          </a:p>
          <a:p>
            <a:pPr algn="l" defTabSz="457200">
              <a:spcAft>
                <a:spcPts val="1500"/>
              </a:spcAft>
              <a:defRPr sz="4500" spc="-45">
                <a:solidFill>
                  <a:srgbClr val="7391F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endParaRPr dirty="0"/>
          </a:p>
          <a:p>
            <a:pPr algn="l"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 err="1"/>
              <a:t>컴퓨터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(</a:t>
            </a:r>
            <a:r>
              <a:rPr dirty="0" err="1"/>
              <a:t>애플리케이션</a:t>
            </a:r>
            <a:r>
              <a:rPr dirty="0"/>
              <a:t>)</a:t>
            </a:r>
            <a:r>
              <a:rPr dirty="0" err="1"/>
              <a:t>을</a:t>
            </a:r>
            <a:r>
              <a:rPr dirty="0"/>
              <a:t> </a:t>
            </a:r>
            <a:r>
              <a:rPr dirty="0" err="1"/>
              <a:t>만드는데</a:t>
            </a:r>
            <a:r>
              <a:rPr dirty="0"/>
              <a:t> </a:t>
            </a:r>
            <a:r>
              <a:rPr dirty="0" err="1"/>
              <a:t>사용</a:t>
            </a:r>
            <a:endParaRPr dirty="0"/>
          </a:p>
          <a:p>
            <a:pPr algn="l"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 err="1"/>
              <a:t>실행환경</a:t>
            </a:r>
            <a:r>
              <a:rPr dirty="0"/>
              <a:t>(JRE) + </a:t>
            </a:r>
            <a:r>
              <a:rPr dirty="0" err="1"/>
              <a:t>개발도구</a:t>
            </a:r>
            <a:r>
              <a:rPr dirty="0"/>
              <a:t>(JDK) + </a:t>
            </a:r>
            <a:r>
              <a:rPr dirty="0" err="1"/>
              <a:t>라이브러리</a:t>
            </a:r>
            <a:r>
              <a:rPr dirty="0"/>
              <a:t>(API)</a:t>
            </a:r>
          </a:p>
          <a:p>
            <a:pPr algn="l" defTabSz="457200"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 err="1"/>
              <a:t>쉽고</a:t>
            </a:r>
            <a:r>
              <a:rPr dirty="0"/>
              <a:t> </a:t>
            </a:r>
            <a:r>
              <a:rPr dirty="0" err="1"/>
              <a:t>빠르게</a:t>
            </a:r>
            <a:r>
              <a:rPr dirty="0"/>
              <a:t> </a:t>
            </a:r>
            <a:r>
              <a:rPr dirty="0" err="1"/>
              <a:t>애플리케이션</a:t>
            </a:r>
            <a:r>
              <a:rPr dirty="0"/>
              <a:t>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가능</a:t>
            </a:r>
            <a:endParaRPr dirty="0"/>
          </a:p>
        </p:txBody>
      </p:sp>
      <p:pic>
        <p:nvPicPr>
          <p:cNvPr id="19" name="java-logo-1.png">
            <a:extLst>
              <a:ext uri="{FF2B5EF4-FFF2-40B4-BE49-F238E27FC236}">
                <a16:creationId xmlns:a16="http://schemas.microsoft.com/office/drawing/2014/main" id="{3A72C3BB-661E-F44A-B769-4E3964C5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9794" y="7286084"/>
            <a:ext cx="5681812" cy="56818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EE7394-1644-2644-AEE9-BD8D326E7CC0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9877D7-0D25-BB47-BEF5-CBB4CBDD4133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B3FF84-697F-E94E-9ACD-691F901EDFB9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42F2C680-17F0-CF4F-AA53-2FD0FC34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2725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자바를 시작하기 전에</a:t>
            </a:r>
            <a:endParaRPr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맞춤 보고서 및</a:t>
            </a:r>
            <a:endParaRPr lang="en-US" altLang="ko-KR" dirty="0"/>
          </a:p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세그먼트 활용</a:t>
            </a:r>
            <a:endParaRPr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EE7394-1644-2644-AEE9-BD8D326E7CC0}"/>
              </a:ext>
            </a:extLst>
          </p:cNvPr>
          <p:cNvGrpSpPr/>
          <p:nvPr/>
        </p:nvGrpSpPr>
        <p:grpSpPr>
          <a:xfrm>
            <a:off x="19896138" y="8627020"/>
            <a:ext cx="4486275" cy="5083200"/>
            <a:chOff x="19896138" y="8627020"/>
            <a:chExt cx="4486275" cy="50832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9877D7-0D25-BB47-BEF5-CBB4CBDD4133}"/>
                </a:ext>
              </a:extLst>
            </p:cNvPr>
            <p:cNvSpPr/>
            <p:nvPr/>
          </p:nvSpPr>
          <p:spPr>
            <a:xfrm>
              <a:off x="19896138" y="8627020"/>
              <a:ext cx="4486275" cy="508320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B3FF84-697F-E94E-9ACD-691F901EDFB9}"/>
                </a:ext>
              </a:extLst>
            </p:cNvPr>
            <p:cNvSpPr/>
            <p:nvPr/>
          </p:nvSpPr>
          <p:spPr>
            <a:xfrm>
              <a:off x="20825613" y="8627020"/>
              <a:ext cx="3556800" cy="508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강사님 </a:t>
              </a:r>
              <a:r>
                <a:rPr kumimoji="1" lang="ko-KR" altLang="en-US" sz="2500" dirty="0" err="1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크로마키</a:t>
              </a:r>
              <a:endParaRPr kumimoji="1" lang="en-US" altLang="ko-KR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sz="2500" dirty="0">
                  <a:latin typeface="SpoqaHanSans-Light" panose="020B0300000000000000" pitchFamily="34" charset="-128"/>
                  <a:ea typeface="SpoqaHanSans-Light" panose="020B0300000000000000" pitchFamily="34" charset="-128"/>
                </a:rPr>
                <a:t>280px * 400px</a:t>
              </a:r>
              <a:endParaRPr kumimoji="1" lang="ko-Kore-KR" altLang="en-US" sz="2500" dirty="0">
                <a:latin typeface="SpoqaHanSans-Light" panose="020B0300000000000000" pitchFamily="34" charset="-128"/>
                <a:ea typeface="SpoqaHanSans-Light" panose="020B0300000000000000" pitchFamily="34" charset="-128"/>
              </a:endParaRPr>
            </a:p>
          </p:txBody>
        </p:sp>
      </p:grpSp>
      <p:sp>
        <p:nvSpPr>
          <p:cNvPr id="31" name="Shape 158">
            <a:extLst>
              <a:ext uri="{FF2B5EF4-FFF2-40B4-BE49-F238E27FC236}">
                <a16:creationId xmlns:a16="http://schemas.microsoft.com/office/drawing/2014/main" id="{87F20B84-DFFB-A64D-AD8B-ABF49B2D15D1}"/>
              </a:ext>
            </a:extLst>
          </p:cNvPr>
          <p:cNvSpPr/>
          <p:nvPr/>
        </p:nvSpPr>
        <p:spPr>
          <a:xfrm>
            <a:off x="2395165" y="5058409"/>
            <a:ext cx="6243632" cy="541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ED244A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ED244A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dirty="0"/>
              <a:t>JDK 1.0 (January 23, 1996)</a:t>
            </a:r>
          </a:p>
        </p:txBody>
      </p:sp>
      <p:sp>
        <p:nvSpPr>
          <p:cNvPr id="32" name="Shape 159">
            <a:extLst>
              <a:ext uri="{FF2B5EF4-FFF2-40B4-BE49-F238E27FC236}">
                <a16:creationId xmlns:a16="http://schemas.microsoft.com/office/drawing/2014/main" id="{6500DA6E-8E1B-C04E-961D-4095A827C394}"/>
              </a:ext>
            </a:extLst>
          </p:cNvPr>
          <p:cNvSpPr/>
          <p:nvPr/>
        </p:nvSpPr>
        <p:spPr>
          <a:xfrm>
            <a:off x="10243765" y="5058409"/>
            <a:ext cx="6243632" cy="541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ED244A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dirty="0"/>
              <a:t>JDK 1.0 (January 23, 1996)</a:t>
            </a:r>
          </a:p>
          <a:p>
            <a:pPr marL="427403" indent="-427403" algn="l" defTabSz="457200">
              <a:spcAft>
                <a:spcPts val="2000"/>
              </a:spcAft>
              <a:buSzPct val="75000"/>
              <a:buChar char="•"/>
              <a:defRPr sz="3500" spc="-35">
                <a:solidFill>
                  <a:srgbClr val="ED244A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dirty="0"/>
              <a:t>JDK 1.0 (January 23, 1996)</a:t>
            </a:r>
          </a:p>
        </p:txBody>
      </p:sp>
      <p:sp>
        <p:nvSpPr>
          <p:cNvPr id="33" name="Shape 133">
            <a:extLst>
              <a:ext uri="{FF2B5EF4-FFF2-40B4-BE49-F238E27FC236}">
                <a16:creationId xmlns:a16="http://schemas.microsoft.com/office/drawing/2014/main" id="{99AF8801-7734-7E40-A55B-833239E5BAD2}"/>
              </a:ext>
            </a:extLst>
          </p:cNvPr>
          <p:cNvSpPr/>
          <p:nvPr/>
        </p:nvSpPr>
        <p:spPr>
          <a:xfrm>
            <a:off x="2398118" y="3833664"/>
            <a:ext cx="1247214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자바의 역사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AEBC451-C9D3-0D4D-81EF-81A6242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9394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46EA5F-15E3-4034-BE42-9265AE75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25" y="0"/>
            <a:ext cx="2282196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5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1E9143-4BA6-416A-91C9-0CAA2164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06" y="0"/>
            <a:ext cx="2057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D13BC-04AD-41AF-BE24-F474C8E9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6" y="0"/>
            <a:ext cx="109728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3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28E44-E93F-41D1-8813-EFB887F9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09" y="0"/>
            <a:ext cx="1585819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5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9697929" y="5857662"/>
            <a:ext cx="4986554" cy="20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9600">
                <a:solidFill>
                  <a:schemeClr val="bg1">
                    <a:lumMod val="95000"/>
                  </a:schemeClr>
                </a:solidFill>
              </a:rPr>
              <a:t>강의목표</a:t>
            </a:r>
            <a:endParaRPr lang="ko-KR" altLang="en-US" sz="9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66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7308164" y="5857662"/>
            <a:ext cx="9766085" cy="20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</a:rPr>
              <a:t>파이썬 핵심 문법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057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33">
            <a:extLst>
              <a:ext uri="{FF2B5EF4-FFF2-40B4-BE49-F238E27FC236}">
                <a16:creationId xmlns:a16="http://schemas.microsoft.com/office/drawing/2014/main" id="{188067C6-55AA-074B-AF8B-D6E8FBB34B38}"/>
              </a:ext>
            </a:extLst>
          </p:cNvPr>
          <p:cNvSpPr/>
          <p:nvPr/>
        </p:nvSpPr>
        <p:spPr>
          <a:xfrm>
            <a:off x="14279438" y="2105472"/>
            <a:ext cx="3730914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</a:pPr>
            <a:r>
              <a:rPr lang="ko-KR" altLang="en-US" sz="7200" spc="-45" dirty="0">
                <a:solidFill>
                  <a:schemeClr val="bg1">
                    <a:lumMod val="95000"/>
                  </a:schemeClr>
                </a:solidFill>
                <a:latin typeface="SpoqaHanSans-Regular"/>
              </a:rPr>
              <a:t>자료형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2A8CB26-A4D2-3545-9C06-AD8DE99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1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1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4" name="Shape 133">
            <a:extLst>
              <a:ext uri="{FF2B5EF4-FFF2-40B4-BE49-F238E27FC236}">
                <a16:creationId xmlns:a16="http://schemas.microsoft.com/office/drawing/2014/main" id="{2F0205CF-6E65-4718-8976-E66495FC38A8}"/>
              </a:ext>
            </a:extLst>
          </p:cNvPr>
          <p:cNvSpPr/>
          <p:nvPr/>
        </p:nvSpPr>
        <p:spPr>
          <a:xfrm>
            <a:off x="8586811" y="4760430"/>
            <a:ext cx="3730914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</a:rPr>
              <a:t>변수</a:t>
            </a:r>
          </a:p>
        </p:txBody>
      </p:sp>
      <p:sp>
        <p:nvSpPr>
          <p:cNvPr id="5" name="Shape 133">
            <a:extLst>
              <a:ext uri="{FF2B5EF4-FFF2-40B4-BE49-F238E27FC236}">
                <a16:creationId xmlns:a16="http://schemas.microsoft.com/office/drawing/2014/main" id="{B26DF846-0C87-4534-BB19-BBC585C8105A}"/>
              </a:ext>
            </a:extLst>
          </p:cNvPr>
          <p:cNvSpPr/>
          <p:nvPr/>
        </p:nvSpPr>
        <p:spPr>
          <a:xfrm>
            <a:off x="15215542" y="6883548"/>
            <a:ext cx="3730914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</a:rPr>
              <a:t>연산</a:t>
            </a:r>
          </a:p>
        </p:txBody>
      </p:sp>
      <p:sp>
        <p:nvSpPr>
          <p:cNvPr id="6" name="Shape 133">
            <a:extLst>
              <a:ext uri="{FF2B5EF4-FFF2-40B4-BE49-F238E27FC236}">
                <a16:creationId xmlns:a16="http://schemas.microsoft.com/office/drawing/2014/main" id="{0B8E344E-EDE5-4B92-AF73-250BC06D671D}"/>
              </a:ext>
            </a:extLst>
          </p:cNvPr>
          <p:cNvSpPr/>
          <p:nvPr/>
        </p:nvSpPr>
        <p:spPr>
          <a:xfrm>
            <a:off x="1439513" y="8373578"/>
            <a:ext cx="3730914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</a:rPr>
              <a:t>리스트</a:t>
            </a:r>
          </a:p>
        </p:txBody>
      </p:sp>
      <p:sp>
        <p:nvSpPr>
          <p:cNvPr id="7" name="Shape 133">
            <a:extLst>
              <a:ext uri="{FF2B5EF4-FFF2-40B4-BE49-F238E27FC236}">
                <a16:creationId xmlns:a16="http://schemas.microsoft.com/office/drawing/2014/main" id="{88AFBF71-98A6-4713-B881-6A939E82AFD4}"/>
              </a:ext>
            </a:extLst>
          </p:cNvPr>
          <p:cNvSpPr/>
          <p:nvPr/>
        </p:nvSpPr>
        <p:spPr>
          <a:xfrm>
            <a:off x="20770905" y="7298405"/>
            <a:ext cx="3730914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</a:rPr>
              <a:t>조건문</a:t>
            </a:r>
          </a:p>
        </p:txBody>
      </p:sp>
      <p:sp>
        <p:nvSpPr>
          <p:cNvPr id="8" name="Shape 133">
            <a:extLst>
              <a:ext uri="{FF2B5EF4-FFF2-40B4-BE49-F238E27FC236}">
                <a16:creationId xmlns:a16="http://schemas.microsoft.com/office/drawing/2014/main" id="{76874334-FBDD-4EB1-97E9-8D6937BAD6A8}"/>
              </a:ext>
            </a:extLst>
          </p:cNvPr>
          <p:cNvSpPr/>
          <p:nvPr/>
        </p:nvSpPr>
        <p:spPr>
          <a:xfrm>
            <a:off x="16799718" y="9880465"/>
            <a:ext cx="3730914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 err="1">
                <a:solidFill>
                  <a:schemeClr val="bg1">
                    <a:lumMod val="95000"/>
                  </a:schemeClr>
                </a:solidFill>
              </a:rPr>
              <a:t>반복문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hape 133">
            <a:extLst>
              <a:ext uri="{FF2B5EF4-FFF2-40B4-BE49-F238E27FC236}">
                <a16:creationId xmlns:a16="http://schemas.microsoft.com/office/drawing/2014/main" id="{E52B18CF-0E7D-4311-A52A-78FB31B9F3B5}"/>
              </a:ext>
            </a:extLst>
          </p:cNvPr>
          <p:cNvSpPr/>
          <p:nvPr/>
        </p:nvSpPr>
        <p:spPr>
          <a:xfrm>
            <a:off x="18815942" y="5461162"/>
            <a:ext cx="3730914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</a:rPr>
              <a:t>함수</a:t>
            </a:r>
          </a:p>
        </p:txBody>
      </p:sp>
      <p:sp>
        <p:nvSpPr>
          <p:cNvPr id="10" name="Shape 133">
            <a:extLst>
              <a:ext uri="{FF2B5EF4-FFF2-40B4-BE49-F238E27FC236}">
                <a16:creationId xmlns:a16="http://schemas.microsoft.com/office/drawing/2014/main" id="{838FED7F-55CE-4A63-86D1-0DB8EBCA8B19}"/>
              </a:ext>
            </a:extLst>
          </p:cNvPr>
          <p:cNvSpPr/>
          <p:nvPr/>
        </p:nvSpPr>
        <p:spPr>
          <a:xfrm>
            <a:off x="7726710" y="1708618"/>
            <a:ext cx="3888432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 err="1">
                <a:solidFill>
                  <a:schemeClr val="bg1">
                    <a:lumMod val="95000"/>
                  </a:schemeClr>
                </a:solidFill>
              </a:rPr>
              <a:t>딕셔너리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hape 133">
            <a:extLst>
              <a:ext uri="{FF2B5EF4-FFF2-40B4-BE49-F238E27FC236}">
                <a16:creationId xmlns:a16="http://schemas.microsoft.com/office/drawing/2014/main" id="{BBFC9904-4BBE-4081-B504-CE20ECCAF835}"/>
              </a:ext>
            </a:extLst>
          </p:cNvPr>
          <p:cNvSpPr/>
          <p:nvPr/>
        </p:nvSpPr>
        <p:spPr>
          <a:xfrm>
            <a:off x="1058524" y="3753928"/>
            <a:ext cx="2779754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>
                <a:solidFill>
                  <a:schemeClr val="bg1">
                    <a:lumMod val="95000"/>
                  </a:schemeClr>
                </a:solidFill>
              </a:rPr>
              <a:t>튜플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344EE163-65C6-4F3B-B9E3-9FBA2833740E}"/>
              </a:ext>
            </a:extLst>
          </p:cNvPr>
          <p:cNvSpPr/>
          <p:nvPr/>
        </p:nvSpPr>
        <p:spPr>
          <a:xfrm>
            <a:off x="19767102" y="2038100"/>
            <a:ext cx="3009280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</a:rPr>
              <a:t>클래스</a:t>
            </a:r>
          </a:p>
        </p:txBody>
      </p:sp>
      <p:sp>
        <p:nvSpPr>
          <p:cNvPr id="13" name="Shape 133">
            <a:extLst>
              <a:ext uri="{FF2B5EF4-FFF2-40B4-BE49-F238E27FC236}">
                <a16:creationId xmlns:a16="http://schemas.microsoft.com/office/drawing/2014/main" id="{C2BC0376-B2A0-4484-AF21-FC943754B7E0}"/>
              </a:ext>
            </a:extLst>
          </p:cNvPr>
          <p:cNvSpPr/>
          <p:nvPr/>
        </p:nvSpPr>
        <p:spPr>
          <a:xfrm>
            <a:off x="13001567" y="4435201"/>
            <a:ext cx="4230199" cy="126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</a:rPr>
              <a:t>파일 입출력</a:t>
            </a:r>
          </a:p>
        </p:txBody>
      </p:sp>
      <p:sp>
        <p:nvSpPr>
          <p:cNvPr id="14" name="Shape 133">
            <a:extLst>
              <a:ext uri="{FF2B5EF4-FFF2-40B4-BE49-F238E27FC236}">
                <a16:creationId xmlns:a16="http://schemas.microsoft.com/office/drawing/2014/main" id="{3029B028-320E-44FD-9EA5-C1CDFACEC549}"/>
              </a:ext>
            </a:extLst>
          </p:cNvPr>
          <p:cNvSpPr/>
          <p:nvPr/>
        </p:nvSpPr>
        <p:spPr>
          <a:xfrm>
            <a:off x="3550247" y="10790647"/>
            <a:ext cx="2304256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</a:rPr>
              <a:t>모듈</a:t>
            </a:r>
          </a:p>
        </p:txBody>
      </p:sp>
      <p:sp>
        <p:nvSpPr>
          <p:cNvPr id="15" name="Shape 133">
            <a:extLst>
              <a:ext uri="{FF2B5EF4-FFF2-40B4-BE49-F238E27FC236}">
                <a16:creationId xmlns:a16="http://schemas.microsoft.com/office/drawing/2014/main" id="{2053B19A-F79B-4F8C-83F2-4BA001302CA4}"/>
              </a:ext>
            </a:extLst>
          </p:cNvPr>
          <p:cNvSpPr/>
          <p:nvPr/>
        </p:nvSpPr>
        <p:spPr>
          <a:xfrm>
            <a:off x="3611508" y="5956509"/>
            <a:ext cx="3240360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</a:rPr>
              <a:t>패키지</a:t>
            </a:r>
          </a:p>
        </p:txBody>
      </p:sp>
      <p:sp>
        <p:nvSpPr>
          <p:cNvPr id="17" name="Shape 133">
            <a:extLst>
              <a:ext uri="{FF2B5EF4-FFF2-40B4-BE49-F238E27FC236}">
                <a16:creationId xmlns:a16="http://schemas.microsoft.com/office/drawing/2014/main" id="{C7D11737-A9E8-431F-87BD-BC9C89AC0F63}"/>
              </a:ext>
            </a:extLst>
          </p:cNvPr>
          <p:cNvSpPr/>
          <p:nvPr/>
        </p:nvSpPr>
        <p:spPr>
          <a:xfrm>
            <a:off x="2710323" y="1529408"/>
            <a:ext cx="4147211" cy="15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lnSpc>
                <a:spcPct val="150000"/>
              </a:lnSpc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</a:rPr>
              <a:t>예외처리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60227-73E3-4D71-9B50-C48EE714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926" y="8785075"/>
            <a:ext cx="393437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9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8389E-6 9.25926E-7 L -0.1836 0.519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259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4178E-6 2.40741E-6 L 0.04988 0.334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" y="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87E-6 -2.96296E-6 L -0.22502 0.187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1" y="93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3955E-7 2.96296E-6 L -0.45198 0.154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99" y="77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976E-6 -3.51852E-6 L 0.34084 0.0702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9" y="35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594E-7 -1.48148E-6 L -0.28615 -0.0336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1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679E-6 7.40741E-7 L -0.37248 0.2885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8" y="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3873E-6 2.03704E-6 L 0.376 0.407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97" y="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276E-7 -3.88889E-6 L 0.07911 0.567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2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7477E-6 -2.22222E-6 L -0.40192 0.533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99" y="26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08E-6 -9.25926E-7 L 0.28355 -0.1098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74" y="-54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9611E-6 -3.7037E-7 L 0.26402 0.2465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7" y="12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3712E-6 1.2963E-6 L -0.1377 0.3774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1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576E-6 4.81481E-6 L 0.28238 0.5697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6" y="284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</TotalTime>
  <Words>541</Words>
  <Application>Microsoft Office PowerPoint</Application>
  <PresentationFormat>사용자 지정</PresentationFormat>
  <Paragraphs>172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SpoqaHanSans-Bold</vt:lpstr>
      <vt:lpstr>SpoqaHanSans-Light</vt:lpstr>
      <vt:lpstr>SpoqaHanSans-Regular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kwon kijun</cp:lastModifiedBy>
  <cp:revision>45</cp:revision>
  <dcterms:created xsi:type="dcterms:W3CDTF">2021-04-05T07:22:06Z</dcterms:created>
  <dcterms:modified xsi:type="dcterms:W3CDTF">2021-06-21T03:01:33Z</dcterms:modified>
</cp:coreProperties>
</file>